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3"/>
  </p:notesMasterIdLst>
  <p:sldIdLst>
    <p:sldId id="266" r:id="rId5"/>
    <p:sldId id="267" r:id="rId6"/>
    <p:sldId id="290" r:id="rId7"/>
    <p:sldId id="285" r:id="rId8"/>
    <p:sldId id="291" r:id="rId9"/>
    <p:sldId id="272" r:id="rId10"/>
    <p:sldId id="293" r:id="rId11"/>
    <p:sldId id="292" r:id="rId12"/>
    <p:sldId id="294" r:id="rId13"/>
    <p:sldId id="295" r:id="rId14"/>
    <p:sldId id="296" r:id="rId15"/>
    <p:sldId id="297" r:id="rId16"/>
    <p:sldId id="298" r:id="rId17"/>
    <p:sldId id="273" r:id="rId18"/>
    <p:sldId id="299" r:id="rId19"/>
    <p:sldId id="300" r:id="rId20"/>
    <p:sldId id="275" r:id="rId21"/>
    <p:sldId id="301" r:id="rId22"/>
    <p:sldId id="302" r:id="rId23"/>
    <p:sldId id="303" r:id="rId24"/>
    <p:sldId id="304" r:id="rId25"/>
    <p:sldId id="281" r:id="rId26"/>
    <p:sldId id="286" r:id="rId27"/>
    <p:sldId id="305" r:id="rId28"/>
    <p:sldId id="288" r:id="rId29"/>
    <p:sldId id="306" r:id="rId30"/>
    <p:sldId id="307" r:id="rId31"/>
    <p:sldId id="308" r:id="rId32"/>
    <p:sldId id="309" r:id="rId33"/>
    <p:sldId id="310" r:id="rId34"/>
    <p:sldId id="311" r:id="rId35"/>
    <p:sldId id="312" r:id="rId36"/>
    <p:sldId id="313" r:id="rId37"/>
    <p:sldId id="314" r:id="rId38"/>
    <p:sldId id="315" r:id="rId39"/>
    <p:sldId id="287" r:id="rId40"/>
    <p:sldId id="289" r:id="rId41"/>
    <p:sldId id="283" r:id="rId4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CC00"/>
    <a:srgbClr val="C8CED4"/>
    <a:srgbClr val="66CC00"/>
    <a:srgbClr val="0026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1" autoAdjust="0"/>
    <p:restoredTop sz="94250" autoAdjust="0"/>
  </p:normalViewPr>
  <p:slideViewPr>
    <p:cSldViewPr snapToGrid="0">
      <p:cViewPr varScale="1">
        <p:scale>
          <a:sx n="118" d="100"/>
          <a:sy n="118" d="100"/>
        </p:scale>
        <p:origin x="21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3C27CE7-1095-442F-B9E9-0C82BE9D1DB0}" type="datetimeFigureOut">
              <a:rPr lang="en-US" smtClean="0"/>
              <a:t>3/29/25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6057211-1017-4623-8913-9EA5214A9F6E}" type="slidenum">
              <a:rPr lang="en-US" smtClean="0"/>
              <a:t>‹#›</a:t>
            </a:fld>
            <a:endParaRPr lang="en-US"/>
          </a:p>
        </p:txBody>
      </p:sp>
    </p:spTree>
    <p:extLst>
      <p:ext uri="{BB962C8B-B14F-4D97-AF65-F5344CB8AC3E}">
        <p14:creationId xmlns:p14="http://schemas.microsoft.com/office/powerpoint/2010/main" val="410473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effectLst/>
              <a:latin typeface="-apple-system"/>
            </a:endParaRPr>
          </a:p>
        </p:txBody>
      </p:sp>
      <p:sp>
        <p:nvSpPr>
          <p:cNvPr id="4" name="Slide Number Placeholder 3"/>
          <p:cNvSpPr>
            <a:spLocks noGrp="1"/>
          </p:cNvSpPr>
          <p:nvPr>
            <p:ph type="sldNum" sz="quarter" idx="5"/>
          </p:nvPr>
        </p:nvSpPr>
        <p:spPr/>
        <p:txBody>
          <a:bodyPr/>
          <a:lstStyle/>
          <a:p>
            <a:fld id="{56057211-1017-4623-8913-9EA5214A9F6E}" type="slidenum">
              <a:rPr lang="en-US" smtClean="0"/>
              <a:t>1</a:t>
            </a:fld>
            <a:endParaRPr lang="en-US"/>
          </a:p>
        </p:txBody>
      </p:sp>
    </p:spTree>
    <p:extLst>
      <p:ext uri="{BB962C8B-B14F-4D97-AF65-F5344CB8AC3E}">
        <p14:creationId xmlns:p14="http://schemas.microsoft.com/office/powerpoint/2010/main" val="1265789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userDrawn="1"/>
        </p:nvSpPr>
        <p:spPr>
          <a:xfrm>
            <a:off x="3175" y="6400800"/>
            <a:ext cx="12188825" cy="4572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CBE9D50-8354-4F04-B830-778D3CED5054}"/>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1667520-CED1-4F4D-BE3D-4DF2F5393BED}"/>
              </a:ext>
            </a:extLst>
          </p:cNvPr>
          <p:cNvSpPr>
            <a:spLocks noGrp="1"/>
          </p:cNvSpPr>
          <p:nvPr>
            <p:ph type="sldNum" sz="quarter" idx="11"/>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9A949FAD-BC14-44BD-91DB-CBB256F26799}"/>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219A290B-98F5-43EA-A60E-EEF50273C9A8}"/>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7932F13-7F7E-4D3E-AE4A-F56726505130}"/>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F37CB870-44BE-4708-A84B-912BA53537B2}"/>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3EB7700A-2364-4918-8D61-934B73778E91}"/>
              </a:ext>
            </a:extLst>
          </p:cNvPr>
          <p:cNvSpPr>
            <a:spLocks noGrp="1"/>
          </p:cNvSpPr>
          <p:nvPr>
            <p:ph type="sldNum" sz="quarter" idx="11"/>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4D64037C-D2BC-4953-BDA2-9CB3774D2C43}"/>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BDD34B85-CB25-473F-B66A-BAEE10A80D5B}"/>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
        <p:nvSpPr>
          <p:cNvPr id="5" name="Title 4">
            <a:extLst>
              <a:ext uri="{FF2B5EF4-FFF2-40B4-BE49-F238E27FC236}">
                <a16:creationId xmlns:a16="http://schemas.microsoft.com/office/drawing/2014/main" id="{9ACC2824-83BE-464C-B9B2-600012B0E2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a:extLst>
              <a:ext uri="{FF2B5EF4-FFF2-40B4-BE49-F238E27FC236}">
                <a16:creationId xmlns:a16="http://schemas.microsoft.com/office/drawing/2014/main" id="{6F3906EA-4AAA-40D3-A1BD-211A30E9B020}"/>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Picture Placeholder 2"/>
          <p:cNvSpPr>
            <a:spLocks noGrp="1" noChangeAspect="1"/>
          </p:cNvSpPr>
          <p:nvPr>
            <p:ph type="pic" idx="1"/>
          </p:nvPr>
        </p:nvSpPr>
        <p:spPr>
          <a:xfrm>
            <a:off x="15" y="0"/>
            <a:ext cx="12191985" cy="4578350"/>
          </a:xfrm>
          <a:solidFill>
            <a:srgbClr val="002664">
              <a:alpha val="21000"/>
            </a:srgb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dirty="0"/>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a:extLst>
              <a:ext uri="{FF2B5EF4-FFF2-40B4-BE49-F238E27FC236}">
                <a16:creationId xmlns:a16="http://schemas.microsoft.com/office/drawing/2014/main" id="{ADFE37E0-18B9-4513-BDD0-1B81CAB00F1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173" t="43056" r="25376" b="43749"/>
          <a:stretch/>
        </p:blipFill>
        <p:spPr>
          <a:xfrm>
            <a:off x="10349268" y="6275790"/>
            <a:ext cx="1761565" cy="633896"/>
          </a:xfrm>
          <a:prstGeom prst="rect">
            <a:avLst/>
          </a:prstGeom>
        </p:spPr>
      </p:pic>
      <p:sp>
        <p:nvSpPr>
          <p:cNvPr id="6" name="Slide Number Placeholder 5">
            <a:extLst>
              <a:ext uri="{FF2B5EF4-FFF2-40B4-BE49-F238E27FC236}">
                <a16:creationId xmlns:a16="http://schemas.microsoft.com/office/drawing/2014/main" id="{367191F9-DF64-4B2F-B601-C8C13FE61D49}"/>
              </a:ext>
            </a:extLst>
          </p:cNvPr>
          <p:cNvSpPr>
            <a:spLocks noGrp="1"/>
          </p:cNvSpPr>
          <p:nvPr>
            <p:ph type="sldNum" sz="quarter" idx="10"/>
          </p:nvPr>
        </p:nvSpPr>
        <p:spPr/>
        <p:txBody>
          <a:bodyPr/>
          <a:lstStyle/>
          <a:p>
            <a:fld id="{3A98EE3D-8CD1-4C3F-BD1C-C98C9596463C}" type="slidenum">
              <a:rPr lang="en-US" smtClean="0"/>
              <a:pPr/>
              <a:t>‹#›</a:t>
            </a:fld>
            <a:endParaRPr lang="en-US" b="1"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userDrawn="1"/>
        </p:nvSpPr>
        <p:spPr>
          <a:xfrm>
            <a:off x="3175" y="6400800"/>
            <a:ext cx="12188825" cy="4572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67431" y="6446837"/>
            <a:ext cx="780010" cy="365125"/>
          </a:xfrm>
          <a:prstGeom prst="rect">
            <a:avLst/>
          </a:prstGeom>
        </p:spPr>
        <p:txBody>
          <a:bodyPr vert="horz" lIns="91440" tIns="45720" rIns="91440" bIns="45720" rtlCol="0" anchor="ctr"/>
          <a:lstStyle>
            <a:lvl1pPr algn="l">
              <a:defRPr sz="1200" b="1">
                <a:solidFill>
                  <a:srgbClr val="FFFFFF"/>
                </a:solidFill>
              </a:defRPr>
            </a:lvl1pPr>
          </a:lstStyle>
          <a:p>
            <a:fld id="{3A98EE3D-8CD1-4C3F-BD1C-C98C9596463C}" type="slidenum">
              <a:rPr lang="en-US" smtClean="0"/>
              <a:pPr/>
              <a:t>‹#›</a:t>
            </a:fld>
            <a:endParaRPr lang="en-US" b="1"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D4D17EA-FC93-4D0C-8128-EF4636644570}"/>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l="27173" t="43056" r="25376" b="43749"/>
          <a:stretch/>
        </p:blipFill>
        <p:spPr>
          <a:xfrm>
            <a:off x="10263004" y="6312451"/>
            <a:ext cx="1761565" cy="633896"/>
          </a:xfrm>
          <a:prstGeom prst="rect">
            <a:avLst/>
          </a:prstGeom>
        </p:spPr>
      </p:pic>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Goudy Old Style" panose="02020502050305020303" pitchFamily="18" charset="0"/>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a:p>
            <a:pPr>
              <a:defRPr sz="1600"/>
            </a:pPr>
            <a:r>
              <a:t>Prepared by: [Your Name Here]</a:t>
            </a: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5043592" cy="3494791"/>
          </a:xfrm>
        </p:spPr>
        <p:txBody>
          <a:bodyPr>
            <a:normAutofit/>
          </a:bodyPr>
          <a:lstStyle/>
          <a:p>
            <a:r>
              <a:rPr dirty="0"/>
              <a:t>Clustering Assignment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endParaRPr dirty="0"/>
          </a:p>
          <a:p>
            <a:pPr>
              <a:defRPr sz="1600"/>
            </a:pPr>
            <a:r>
              <a:rPr dirty="0"/>
              <a:t>Prepared by: </a:t>
            </a:r>
            <a:r>
              <a:rPr lang="en-US" dirty="0"/>
              <a:t>Shawn </a:t>
            </a:r>
            <a:r>
              <a:rPr lang="en-US" dirty="0" err="1"/>
              <a:t>Shakiba</a:t>
            </a:r>
            <a:endParaRPr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alphaModFix amt="56000"/>
            <a:extLst>
              <a:ext uri="{28A0092B-C50C-407E-A947-70E740481C1C}">
                <a14:useLocalDpi xmlns:a14="http://schemas.microsoft.com/office/drawing/2010/main" val="0"/>
              </a:ext>
            </a:extLst>
          </a:blip>
          <a:srcRect/>
          <a:stretch/>
        </p:blipFill>
        <p:spPr>
          <a:xfrm>
            <a:off x="1" y="10"/>
            <a:ext cx="6095996" cy="6400789"/>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84FF186-4BE6-4A3C-915B-CEFD4F25D246}"/>
              </a:ext>
            </a:extLst>
          </p:cNvPr>
          <p:cNvSpPr/>
          <p:nvPr/>
        </p:nvSpPr>
        <p:spPr>
          <a:xfrm>
            <a:off x="3175" y="6400800"/>
            <a:ext cx="12188825" cy="4572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dirty="0"/>
          </a:p>
        </p:txBody>
      </p:sp>
      <p:pic>
        <p:nvPicPr>
          <p:cNvPr id="14" name="Picture 13">
            <a:extLst>
              <a:ext uri="{FF2B5EF4-FFF2-40B4-BE49-F238E27FC236}">
                <a16:creationId xmlns:a16="http://schemas.microsoft.com/office/drawing/2014/main" id="{6F81B8E2-F021-4EDC-9E70-52084E22D32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173" t="43056" r="25376" b="43749"/>
          <a:stretch/>
        </p:blipFill>
        <p:spPr>
          <a:xfrm>
            <a:off x="216497" y="6312452"/>
            <a:ext cx="1761565" cy="633896"/>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FB4E363-5860-42CE-948A-0149BE5D416E}"/>
              </a:ext>
            </a:extLst>
          </p:cNvPr>
          <p:cNvSpPr>
            <a:spLocks noGrp="1"/>
          </p:cNvSpPr>
          <p:nvPr>
            <p:ph idx="1"/>
          </p:nvPr>
        </p:nvSpPr>
        <p:spPr/>
        <p:txBody>
          <a:bodyPr>
            <a:normAutofit/>
          </a:bodyPr>
          <a:lstStyle/>
          <a:p>
            <a:r>
              <a:rPr lang="en-US" dirty="0"/>
              <a:t>Based on the previous plots, and considering that cluster zero that is predicted by the model and actual number of months that US was in a recession has similar numbers of values, it was decided to map cluster zero to equal to recession months (or 1), and every other cluster to non recession month (or 0). </a:t>
            </a:r>
          </a:p>
          <a:p>
            <a:r>
              <a:rPr lang="en-US" dirty="0"/>
              <a:t>The result of this mapping was stored in a column called 'KMean_Pred_4’. When TSNE is plotted for the clustering algorithm ('KMean_Pred_4) and actual US recession data, we get the following visualization indicating that this algorithm has done a decent job of predicting recession. </a:t>
            </a:r>
          </a:p>
          <a:p>
            <a:pPr marL="0" indent="0">
              <a:buNone/>
              <a:defRPr sz="1600"/>
            </a:pPr>
            <a:endParaRPr lang="en-US" dirty="0"/>
          </a:p>
        </p:txBody>
      </p:sp>
      <p:sp>
        <p:nvSpPr>
          <p:cNvPr id="2" name="Title 1">
            <a:extLst>
              <a:ext uri="{FF2B5EF4-FFF2-40B4-BE49-F238E27FC236}">
                <a16:creationId xmlns:a16="http://schemas.microsoft.com/office/drawing/2014/main" id="{153FED83-0319-475D-8627-164E26ED1F1C}"/>
              </a:ext>
            </a:extLst>
          </p:cNvPr>
          <p:cNvSpPr>
            <a:spLocks noGrp="1"/>
          </p:cNvSpPr>
          <p:nvPr>
            <p:ph type="title"/>
          </p:nvPr>
        </p:nvSpPr>
        <p:spPr/>
        <p:txBody>
          <a:bodyPr/>
          <a:lstStyle/>
          <a:p>
            <a:r>
              <a:t>Cluster Analysis: K-Means</a:t>
            </a:r>
          </a:p>
        </p:txBody>
      </p:sp>
    </p:spTree>
    <p:extLst>
      <p:ext uri="{BB962C8B-B14F-4D97-AF65-F5344CB8AC3E}">
        <p14:creationId xmlns:p14="http://schemas.microsoft.com/office/powerpoint/2010/main" val="282879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ED83-0319-475D-8627-164E26ED1F1C}"/>
              </a:ext>
            </a:extLst>
          </p:cNvPr>
          <p:cNvSpPr>
            <a:spLocks noGrp="1"/>
          </p:cNvSpPr>
          <p:nvPr>
            <p:ph type="title"/>
          </p:nvPr>
        </p:nvSpPr>
        <p:spPr/>
        <p:txBody>
          <a:bodyPr/>
          <a:lstStyle/>
          <a:p>
            <a:r>
              <a:rPr dirty="0"/>
              <a:t>Cluster Analysis: K-Means</a:t>
            </a:r>
          </a:p>
        </p:txBody>
      </p:sp>
      <p:pic>
        <p:nvPicPr>
          <p:cNvPr id="5" name="Picture 4" descr="A screen shot of a diagram&#10;&#10;Description automatically generated">
            <a:extLst>
              <a:ext uri="{FF2B5EF4-FFF2-40B4-BE49-F238E27FC236}">
                <a16:creationId xmlns:a16="http://schemas.microsoft.com/office/drawing/2014/main" id="{9E43ED8B-42CA-B6A0-75F0-3439F1972E09}"/>
              </a:ext>
            </a:extLst>
          </p:cNvPr>
          <p:cNvPicPr>
            <a:picLocks noChangeAspect="1"/>
          </p:cNvPicPr>
          <p:nvPr/>
        </p:nvPicPr>
        <p:blipFill>
          <a:blip r:embed="rId2"/>
          <a:stretch>
            <a:fillRect/>
          </a:stretch>
        </p:blipFill>
        <p:spPr>
          <a:xfrm>
            <a:off x="927464" y="3667086"/>
            <a:ext cx="10546079" cy="2621790"/>
          </a:xfrm>
          <a:prstGeom prst="rect">
            <a:avLst/>
          </a:prstGeom>
        </p:spPr>
      </p:pic>
      <p:sp>
        <p:nvSpPr>
          <p:cNvPr id="8" name="Content Placeholder 7">
            <a:extLst>
              <a:ext uri="{FF2B5EF4-FFF2-40B4-BE49-F238E27FC236}">
                <a16:creationId xmlns:a16="http://schemas.microsoft.com/office/drawing/2014/main" id="{0FB4E363-5860-42CE-948A-0149BE5D416E}"/>
              </a:ext>
            </a:extLst>
          </p:cNvPr>
          <p:cNvSpPr>
            <a:spLocks noGrp="1"/>
          </p:cNvSpPr>
          <p:nvPr>
            <p:ph idx="1"/>
          </p:nvPr>
        </p:nvSpPr>
        <p:spPr/>
        <p:txBody>
          <a:bodyPr/>
          <a:lstStyle/>
          <a:p>
            <a:r>
              <a:rPr lang="en-US" dirty="0"/>
              <a:t>Please note that although K-Means with k = 3 did not performed as well, it is still included in the analysis. </a:t>
            </a:r>
          </a:p>
          <a:p>
            <a:r>
              <a:rPr lang="en-US" dirty="0"/>
              <a:t>Following this analysis, a histogram was plotted against the date with green representing actual recession months and light orange representing predicted recession months by the </a:t>
            </a:r>
            <a:r>
              <a:rPr lang="en-US" dirty="0" err="1"/>
              <a:t>K_means</a:t>
            </a:r>
            <a:r>
              <a:rPr lang="en-US" dirty="0"/>
              <a:t> model with K = 4. </a:t>
            </a:r>
            <a:endParaRPr dirty="0"/>
          </a:p>
          <a:p>
            <a:pPr marL="0" indent="0">
              <a:buNone/>
              <a:defRPr sz="1600"/>
            </a:pPr>
            <a:endParaRPr lang="en-US" dirty="0"/>
          </a:p>
        </p:txBody>
      </p:sp>
    </p:spTree>
    <p:extLst>
      <p:ext uri="{BB962C8B-B14F-4D97-AF65-F5344CB8AC3E}">
        <p14:creationId xmlns:p14="http://schemas.microsoft.com/office/powerpoint/2010/main" val="67109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FB4E363-5860-42CE-948A-0149BE5D416E}"/>
              </a:ext>
            </a:extLst>
          </p:cNvPr>
          <p:cNvSpPr>
            <a:spLocks noGrp="1"/>
          </p:cNvSpPr>
          <p:nvPr>
            <p:ph idx="1"/>
          </p:nvPr>
        </p:nvSpPr>
        <p:spPr/>
        <p:txBody>
          <a:bodyPr/>
          <a:lstStyle/>
          <a:p>
            <a:endParaRPr dirty="0"/>
          </a:p>
          <a:p>
            <a:pPr marL="0" indent="0">
              <a:buNone/>
              <a:defRPr sz="1600"/>
            </a:pPr>
            <a:endParaRPr lang="en-US" dirty="0"/>
          </a:p>
        </p:txBody>
      </p:sp>
      <p:sp>
        <p:nvSpPr>
          <p:cNvPr id="2" name="Title 1">
            <a:extLst>
              <a:ext uri="{FF2B5EF4-FFF2-40B4-BE49-F238E27FC236}">
                <a16:creationId xmlns:a16="http://schemas.microsoft.com/office/drawing/2014/main" id="{153FED83-0319-475D-8627-164E26ED1F1C}"/>
              </a:ext>
            </a:extLst>
          </p:cNvPr>
          <p:cNvSpPr>
            <a:spLocks noGrp="1"/>
          </p:cNvSpPr>
          <p:nvPr>
            <p:ph type="title"/>
          </p:nvPr>
        </p:nvSpPr>
        <p:spPr/>
        <p:txBody>
          <a:bodyPr/>
          <a:lstStyle/>
          <a:p>
            <a:r>
              <a:t>Cluster Analysis: K-Means</a:t>
            </a:r>
          </a:p>
        </p:txBody>
      </p:sp>
      <p:pic>
        <p:nvPicPr>
          <p:cNvPr id="4" name="Picture 3" descr="A screenshot of a graph&#10;&#10;Description automatically generated">
            <a:extLst>
              <a:ext uri="{FF2B5EF4-FFF2-40B4-BE49-F238E27FC236}">
                <a16:creationId xmlns:a16="http://schemas.microsoft.com/office/drawing/2014/main" id="{5F378605-5DA9-6C56-582D-5D74F9E17CF4}"/>
              </a:ext>
            </a:extLst>
          </p:cNvPr>
          <p:cNvPicPr>
            <a:picLocks noChangeAspect="1"/>
          </p:cNvPicPr>
          <p:nvPr/>
        </p:nvPicPr>
        <p:blipFill>
          <a:blip r:embed="rId2"/>
          <a:stretch>
            <a:fillRect/>
          </a:stretch>
        </p:blipFill>
        <p:spPr>
          <a:xfrm>
            <a:off x="330729" y="2112556"/>
            <a:ext cx="11591502" cy="3910266"/>
          </a:xfrm>
          <a:prstGeom prst="rect">
            <a:avLst/>
          </a:prstGeom>
        </p:spPr>
      </p:pic>
    </p:spTree>
    <p:extLst>
      <p:ext uri="{BB962C8B-B14F-4D97-AF65-F5344CB8AC3E}">
        <p14:creationId xmlns:p14="http://schemas.microsoft.com/office/powerpoint/2010/main" val="4038081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FB4E363-5860-42CE-948A-0149BE5D416E}"/>
              </a:ext>
            </a:extLst>
          </p:cNvPr>
          <p:cNvSpPr>
            <a:spLocks noGrp="1"/>
          </p:cNvSpPr>
          <p:nvPr>
            <p:ph idx="1"/>
          </p:nvPr>
        </p:nvSpPr>
        <p:spPr/>
        <p:txBody>
          <a:bodyPr/>
          <a:lstStyle/>
          <a:p>
            <a:r>
              <a:rPr lang="en-US" dirty="0"/>
              <a:t>K-means with k = 4 predicted 84 recession months out of 95. </a:t>
            </a:r>
          </a:p>
          <a:p>
            <a:r>
              <a:rPr lang="en-US" dirty="0"/>
              <a:t>The following classification reports compares K = 3 and K = 4, further re-enforcing the fact that k = 4 makes the model perform better. </a:t>
            </a:r>
            <a:endParaRPr dirty="0"/>
          </a:p>
          <a:p>
            <a:pPr marL="0" indent="0">
              <a:buNone/>
              <a:defRPr sz="1600"/>
            </a:pPr>
            <a:endParaRPr lang="en-US" dirty="0"/>
          </a:p>
        </p:txBody>
      </p:sp>
      <p:sp>
        <p:nvSpPr>
          <p:cNvPr id="2" name="Title 1">
            <a:extLst>
              <a:ext uri="{FF2B5EF4-FFF2-40B4-BE49-F238E27FC236}">
                <a16:creationId xmlns:a16="http://schemas.microsoft.com/office/drawing/2014/main" id="{153FED83-0319-475D-8627-164E26ED1F1C}"/>
              </a:ext>
            </a:extLst>
          </p:cNvPr>
          <p:cNvSpPr>
            <a:spLocks noGrp="1"/>
          </p:cNvSpPr>
          <p:nvPr>
            <p:ph type="title"/>
          </p:nvPr>
        </p:nvSpPr>
        <p:spPr/>
        <p:txBody>
          <a:bodyPr/>
          <a:lstStyle/>
          <a:p>
            <a:r>
              <a:t>Cluster Analysis: K-Means</a:t>
            </a:r>
          </a:p>
        </p:txBody>
      </p:sp>
      <p:pic>
        <p:nvPicPr>
          <p:cNvPr id="6" name="Picture 5" descr="A screenshot of a computer&#10;&#10;Description automatically generated">
            <a:extLst>
              <a:ext uri="{FF2B5EF4-FFF2-40B4-BE49-F238E27FC236}">
                <a16:creationId xmlns:a16="http://schemas.microsoft.com/office/drawing/2014/main" id="{12647210-233D-4492-259B-1E14D6C1C90A}"/>
              </a:ext>
            </a:extLst>
          </p:cNvPr>
          <p:cNvPicPr>
            <a:picLocks noChangeAspect="1"/>
          </p:cNvPicPr>
          <p:nvPr/>
        </p:nvPicPr>
        <p:blipFill>
          <a:blip r:embed="rId2"/>
          <a:stretch>
            <a:fillRect/>
          </a:stretch>
        </p:blipFill>
        <p:spPr>
          <a:xfrm>
            <a:off x="1199132" y="3824392"/>
            <a:ext cx="4855977" cy="1710749"/>
          </a:xfrm>
          <a:prstGeom prst="rect">
            <a:avLst/>
          </a:prstGeom>
        </p:spPr>
      </p:pic>
      <p:pic>
        <p:nvPicPr>
          <p:cNvPr id="9" name="Picture 8" descr="A screenshot of a black screen&#10;&#10;Description automatically generated">
            <a:extLst>
              <a:ext uri="{FF2B5EF4-FFF2-40B4-BE49-F238E27FC236}">
                <a16:creationId xmlns:a16="http://schemas.microsoft.com/office/drawing/2014/main" id="{6926CEB9-2681-41F6-B741-365444CD6A6E}"/>
              </a:ext>
            </a:extLst>
          </p:cNvPr>
          <p:cNvPicPr>
            <a:picLocks noChangeAspect="1"/>
          </p:cNvPicPr>
          <p:nvPr/>
        </p:nvPicPr>
        <p:blipFill>
          <a:blip r:embed="rId3"/>
          <a:stretch>
            <a:fillRect/>
          </a:stretch>
        </p:blipFill>
        <p:spPr>
          <a:xfrm>
            <a:off x="6187310" y="3824392"/>
            <a:ext cx="4886327" cy="1710749"/>
          </a:xfrm>
          <a:prstGeom prst="rect">
            <a:avLst/>
          </a:prstGeom>
        </p:spPr>
      </p:pic>
    </p:spTree>
    <p:extLst>
      <p:ext uri="{BB962C8B-B14F-4D97-AF65-F5344CB8AC3E}">
        <p14:creationId xmlns:p14="http://schemas.microsoft.com/office/powerpoint/2010/main" val="2129352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FB4E363-5860-42CE-948A-0149BE5D416E}"/>
              </a:ext>
            </a:extLst>
          </p:cNvPr>
          <p:cNvSpPr>
            <a:spLocks noGrp="1"/>
          </p:cNvSpPr>
          <p:nvPr>
            <p:ph idx="1"/>
          </p:nvPr>
        </p:nvSpPr>
        <p:spPr>
          <a:xfrm>
            <a:off x="1097280" y="2108201"/>
            <a:ext cx="8249013" cy="3760891"/>
          </a:xfrm>
        </p:spPr>
        <p:txBody>
          <a:bodyPr/>
          <a:lstStyle/>
          <a:p>
            <a:r>
              <a:rPr lang="en-US" dirty="0"/>
              <a:t>To determine a good epsilon value, Avg. Distances to Nearest Neighbor was plotted to find the elbow point. The graph is depicted in the following slide. </a:t>
            </a:r>
          </a:p>
          <a:p>
            <a:r>
              <a:rPr lang="en-US" dirty="0"/>
              <a:t>After that, a loop is implemented to find a good eps value (trying values from 1-15) and number of clusters. The results of the loop are depicted here. </a:t>
            </a:r>
          </a:p>
          <a:p>
            <a:r>
              <a:rPr lang="en-US" dirty="0"/>
              <a:t>Eps value of 6 results in 7 clusters + an outlier cluster possibly indicating overfitting. </a:t>
            </a:r>
          </a:p>
          <a:p>
            <a:r>
              <a:rPr lang="en-US" dirty="0"/>
              <a:t>Eps value of 7 results in the same number of clusters (3) as our K-means model + an outlier cluster. Eps value of 7 was judged to be a good value to proceed. </a:t>
            </a:r>
            <a:endParaRPr dirty="0"/>
          </a:p>
        </p:txBody>
      </p:sp>
      <p:sp>
        <p:nvSpPr>
          <p:cNvPr id="2" name="Title 1">
            <a:extLst>
              <a:ext uri="{FF2B5EF4-FFF2-40B4-BE49-F238E27FC236}">
                <a16:creationId xmlns:a16="http://schemas.microsoft.com/office/drawing/2014/main" id="{153FED83-0319-475D-8627-164E26ED1F1C}"/>
              </a:ext>
            </a:extLst>
          </p:cNvPr>
          <p:cNvSpPr>
            <a:spLocks noGrp="1"/>
          </p:cNvSpPr>
          <p:nvPr>
            <p:ph type="title"/>
          </p:nvPr>
        </p:nvSpPr>
        <p:spPr/>
        <p:txBody>
          <a:bodyPr/>
          <a:lstStyle/>
          <a:p>
            <a:r>
              <a:rPr dirty="0"/>
              <a:t>Cluster Analysis: DBSCAN</a:t>
            </a:r>
          </a:p>
        </p:txBody>
      </p:sp>
      <p:pic>
        <p:nvPicPr>
          <p:cNvPr id="4" name="Picture 3" descr="A screenshot of a computer&#10;&#10;Description automatically generated">
            <a:extLst>
              <a:ext uri="{FF2B5EF4-FFF2-40B4-BE49-F238E27FC236}">
                <a16:creationId xmlns:a16="http://schemas.microsoft.com/office/drawing/2014/main" id="{8F42ACE9-7F26-4E14-89A2-E011CAFF563A}"/>
              </a:ext>
            </a:extLst>
          </p:cNvPr>
          <p:cNvPicPr>
            <a:picLocks noChangeAspect="1"/>
          </p:cNvPicPr>
          <p:nvPr/>
        </p:nvPicPr>
        <p:blipFill>
          <a:blip r:embed="rId2"/>
          <a:stretch>
            <a:fillRect/>
          </a:stretch>
        </p:blipFill>
        <p:spPr>
          <a:xfrm>
            <a:off x="9346293" y="2255446"/>
            <a:ext cx="2704193" cy="2639551"/>
          </a:xfrm>
          <a:prstGeom prst="rect">
            <a:avLst/>
          </a:prstGeom>
        </p:spPr>
      </p:pic>
    </p:spTree>
    <p:extLst>
      <p:ext uri="{BB962C8B-B14F-4D97-AF65-F5344CB8AC3E}">
        <p14:creationId xmlns:p14="http://schemas.microsoft.com/office/powerpoint/2010/main" val="249121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a number of people&#10;&#10;Description automatically generated">
            <a:extLst>
              <a:ext uri="{FF2B5EF4-FFF2-40B4-BE49-F238E27FC236}">
                <a16:creationId xmlns:a16="http://schemas.microsoft.com/office/drawing/2014/main" id="{34F5A0AF-6D3F-025F-CBC4-09A62847A22D}"/>
              </a:ext>
            </a:extLst>
          </p:cNvPr>
          <p:cNvPicPr>
            <a:picLocks noGrp="1" noChangeAspect="1"/>
          </p:cNvPicPr>
          <p:nvPr>
            <p:ph idx="1"/>
          </p:nvPr>
        </p:nvPicPr>
        <p:blipFill>
          <a:blip r:embed="rId2"/>
          <a:stretch>
            <a:fillRect/>
          </a:stretch>
        </p:blipFill>
        <p:spPr>
          <a:xfrm>
            <a:off x="2168616" y="1948544"/>
            <a:ext cx="7854768" cy="4411052"/>
          </a:xfrm>
        </p:spPr>
      </p:pic>
      <p:sp>
        <p:nvSpPr>
          <p:cNvPr id="2" name="Title 1">
            <a:extLst>
              <a:ext uri="{FF2B5EF4-FFF2-40B4-BE49-F238E27FC236}">
                <a16:creationId xmlns:a16="http://schemas.microsoft.com/office/drawing/2014/main" id="{153FED83-0319-475D-8627-164E26ED1F1C}"/>
              </a:ext>
            </a:extLst>
          </p:cNvPr>
          <p:cNvSpPr>
            <a:spLocks noGrp="1"/>
          </p:cNvSpPr>
          <p:nvPr>
            <p:ph type="title"/>
          </p:nvPr>
        </p:nvSpPr>
        <p:spPr/>
        <p:txBody>
          <a:bodyPr/>
          <a:lstStyle/>
          <a:p>
            <a:r>
              <a:t>Cluster Analysis: DBSCAN</a:t>
            </a:r>
          </a:p>
        </p:txBody>
      </p:sp>
    </p:spTree>
    <p:extLst>
      <p:ext uri="{BB962C8B-B14F-4D97-AF65-F5344CB8AC3E}">
        <p14:creationId xmlns:p14="http://schemas.microsoft.com/office/powerpoint/2010/main" val="4105326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diagram&#10;&#10;Description automatically generated">
            <a:extLst>
              <a:ext uri="{FF2B5EF4-FFF2-40B4-BE49-F238E27FC236}">
                <a16:creationId xmlns:a16="http://schemas.microsoft.com/office/drawing/2014/main" id="{A9F14EA8-ADAE-0769-3B78-042622CE90F0}"/>
              </a:ext>
            </a:extLst>
          </p:cNvPr>
          <p:cNvPicPr>
            <a:picLocks noChangeAspect="1"/>
          </p:cNvPicPr>
          <p:nvPr/>
        </p:nvPicPr>
        <p:blipFill>
          <a:blip r:embed="rId2"/>
          <a:stretch>
            <a:fillRect/>
          </a:stretch>
        </p:blipFill>
        <p:spPr>
          <a:xfrm>
            <a:off x="2120882" y="3868784"/>
            <a:ext cx="10071118" cy="2503713"/>
          </a:xfrm>
          <a:prstGeom prst="rect">
            <a:avLst/>
          </a:prstGeom>
        </p:spPr>
      </p:pic>
      <p:sp>
        <p:nvSpPr>
          <p:cNvPr id="8" name="Content Placeholder 7">
            <a:extLst>
              <a:ext uri="{FF2B5EF4-FFF2-40B4-BE49-F238E27FC236}">
                <a16:creationId xmlns:a16="http://schemas.microsoft.com/office/drawing/2014/main" id="{0FB4E363-5860-42CE-948A-0149BE5D416E}"/>
              </a:ext>
            </a:extLst>
          </p:cNvPr>
          <p:cNvSpPr>
            <a:spLocks noGrp="1"/>
          </p:cNvSpPr>
          <p:nvPr>
            <p:ph idx="1"/>
          </p:nvPr>
        </p:nvSpPr>
        <p:spPr>
          <a:xfrm>
            <a:off x="1097280" y="1912257"/>
            <a:ext cx="10058400" cy="3760891"/>
          </a:xfrm>
        </p:spPr>
        <p:txBody>
          <a:bodyPr/>
          <a:lstStyle/>
          <a:p>
            <a:r>
              <a:rPr lang="en-US" dirty="0"/>
              <a:t>After running DBSCAN with eps = 7, the model came up with 473 outlier values, 289 values for cluster 0, 11 values for cluster 1 and 5 values for cluster 2. </a:t>
            </a:r>
          </a:p>
          <a:p>
            <a:r>
              <a:rPr lang="en-US" dirty="0"/>
              <a:t>TSNE visualization was used to compare DBSCAN clustering with actual US recession months. As the visual indicates, DBSCAN’s clusters do not line up well with the actual US recession months. Since the clusters are very scattered, </a:t>
            </a:r>
            <a:r>
              <a:rPr lang="en-US" dirty="0" err="1"/>
              <a:t>DBScan</a:t>
            </a:r>
            <a:r>
              <a:rPr lang="en-US" dirty="0"/>
              <a:t> was not mapped to actual recession values to generate a classification report. </a:t>
            </a:r>
            <a:endParaRPr dirty="0"/>
          </a:p>
        </p:txBody>
      </p:sp>
      <p:sp>
        <p:nvSpPr>
          <p:cNvPr id="2" name="Title 1">
            <a:extLst>
              <a:ext uri="{FF2B5EF4-FFF2-40B4-BE49-F238E27FC236}">
                <a16:creationId xmlns:a16="http://schemas.microsoft.com/office/drawing/2014/main" id="{153FED83-0319-475D-8627-164E26ED1F1C}"/>
              </a:ext>
            </a:extLst>
          </p:cNvPr>
          <p:cNvSpPr>
            <a:spLocks noGrp="1"/>
          </p:cNvSpPr>
          <p:nvPr>
            <p:ph type="title"/>
          </p:nvPr>
        </p:nvSpPr>
        <p:spPr/>
        <p:txBody>
          <a:bodyPr/>
          <a:lstStyle/>
          <a:p>
            <a:r>
              <a:rPr dirty="0"/>
              <a:t>Cluster Analysis: DBSCAN</a:t>
            </a:r>
          </a:p>
        </p:txBody>
      </p:sp>
    </p:spTree>
    <p:extLst>
      <p:ext uri="{BB962C8B-B14F-4D97-AF65-F5344CB8AC3E}">
        <p14:creationId xmlns:p14="http://schemas.microsoft.com/office/powerpoint/2010/main" val="2204144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diagram&#10;&#10;Description automatically generated">
            <a:extLst>
              <a:ext uri="{FF2B5EF4-FFF2-40B4-BE49-F238E27FC236}">
                <a16:creationId xmlns:a16="http://schemas.microsoft.com/office/drawing/2014/main" id="{44A9755D-A57D-9F27-7485-153FDED73A48}"/>
              </a:ext>
            </a:extLst>
          </p:cNvPr>
          <p:cNvPicPr>
            <a:picLocks noChangeAspect="1"/>
          </p:cNvPicPr>
          <p:nvPr/>
        </p:nvPicPr>
        <p:blipFill>
          <a:blip r:embed="rId2"/>
          <a:stretch>
            <a:fillRect/>
          </a:stretch>
        </p:blipFill>
        <p:spPr>
          <a:xfrm>
            <a:off x="1036320" y="3797100"/>
            <a:ext cx="10473314" cy="2603700"/>
          </a:xfrm>
          <a:prstGeom prst="rect">
            <a:avLst/>
          </a:prstGeom>
        </p:spPr>
      </p:pic>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a:xfrm>
            <a:off x="1097280" y="1548554"/>
            <a:ext cx="10058400" cy="3760891"/>
          </a:xfrm>
        </p:spPr>
        <p:txBody>
          <a:bodyPr/>
          <a:lstStyle/>
          <a:p>
            <a:endParaRPr dirty="0"/>
          </a:p>
          <a:p>
            <a:pPr>
              <a:defRPr sz="1600"/>
            </a:pPr>
            <a:r>
              <a:rPr lang="en-US" dirty="0"/>
              <a:t>Based on BIC and AIC graph depicted in the next slide, a few k values were chosen to experiment with.</a:t>
            </a:r>
          </a:p>
          <a:p>
            <a:pPr>
              <a:defRPr sz="1600"/>
            </a:pPr>
            <a:r>
              <a:rPr lang="en-US" dirty="0"/>
              <a:t>K values ranging from 2 to 4 were selected, and </a:t>
            </a:r>
            <a:r>
              <a:rPr lang="en-US" dirty="0" err="1"/>
              <a:t>fit_predicted</a:t>
            </a:r>
            <a:r>
              <a:rPr lang="en-US" dirty="0"/>
              <a:t> on the X dataset. </a:t>
            </a:r>
          </a:p>
          <a:p>
            <a:pPr>
              <a:defRPr sz="1600"/>
            </a:pPr>
            <a:r>
              <a:rPr lang="en-US" dirty="0"/>
              <a:t>For each K value, a histogram was drawn to further analyze the cluster, and their count. </a:t>
            </a:r>
          </a:p>
          <a:p>
            <a:pPr>
              <a:defRPr sz="1600"/>
            </a:pPr>
            <a:r>
              <a:rPr lang="en-US" dirty="0"/>
              <a:t>Finally, the following TSNE visualization was drawn to compare different k values in the Gaussian Mixture Model with actual US recession data. </a:t>
            </a:r>
            <a:endParaRPr dirty="0"/>
          </a:p>
          <a:p>
            <a:pPr>
              <a:defRPr sz="1600"/>
            </a:pPr>
            <a:r>
              <a:rPr dirty="0"/>
              <a:t>.</a:t>
            </a:r>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t>Cluster Analysis: Gaussian Mixture Model</a:t>
            </a:r>
          </a:p>
        </p:txBody>
      </p:sp>
    </p:spTree>
    <p:extLst>
      <p:ext uri="{BB962C8B-B14F-4D97-AF65-F5344CB8AC3E}">
        <p14:creationId xmlns:p14="http://schemas.microsoft.com/office/powerpoint/2010/main" val="147805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t>Cluster Analysis: Gaussian Mixture Model</a:t>
            </a:r>
          </a:p>
        </p:txBody>
      </p:sp>
      <p:pic>
        <p:nvPicPr>
          <p:cNvPr id="8" name="Content Placeholder 7" descr="A graph with blue and orange lines&#10;&#10;Description automatically generated">
            <a:extLst>
              <a:ext uri="{FF2B5EF4-FFF2-40B4-BE49-F238E27FC236}">
                <a16:creationId xmlns:a16="http://schemas.microsoft.com/office/drawing/2014/main" id="{9DA47B8E-52B8-7197-E6A7-9D7F36C145A7}"/>
              </a:ext>
            </a:extLst>
          </p:cNvPr>
          <p:cNvPicPr>
            <a:picLocks noGrp="1" noChangeAspect="1"/>
          </p:cNvPicPr>
          <p:nvPr>
            <p:ph idx="1"/>
          </p:nvPr>
        </p:nvPicPr>
        <p:blipFill>
          <a:blip r:embed="rId2"/>
          <a:stretch>
            <a:fillRect/>
          </a:stretch>
        </p:blipFill>
        <p:spPr>
          <a:xfrm>
            <a:off x="2610160" y="2108200"/>
            <a:ext cx="7032005" cy="3760788"/>
          </a:xfrm>
        </p:spPr>
      </p:pic>
    </p:spTree>
    <p:extLst>
      <p:ext uri="{BB962C8B-B14F-4D97-AF65-F5344CB8AC3E}">
        <p14:creationId xmlns:p14="http://schemas.microsoft.com/office/powerpoint/2010/main" val="350668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t>Cluster Analysis: Gaussian Mixture Model</a:t>
            </a:r>
          </a:p>
        </p:txBody>
      </p:sp>
      <p:sp>
        <p:nvSpPr>
          <p:cNvPr id="4" name="Content Placeholder 3">
            <a:extLst>
              <a:ext uri="{FF2B5EF4-FFF2-40B4-BE49-F238E27FC236}">
                <a16:creationId xmlns:a16="http://schemas.microsoft.com/office/drawing/2014/main" id="{C4A81609-7AAA-D48D-3F24-4316DF4FF1C3}"/>
              </a:ext>
            </a:extLst>
          </p:cNvPr>
          <p:cNvSpPr>
            <a:spLocks noGrp="1"/>
          </p:cNvSpPr>
          <p:nvPr>
            <p:ph idx="1"/>
          </p:nvPr>
        </p:nvSpPr>
        <p:spPr/>
        <p:txBody>
          <a:bodyPr/>
          <a:lstStyle/>
          <a:p>
            <a:r>
              <a:rPr lang="en-US" dirty="0"/>
              <a:t>Finally for each instance of the model with different K-values, the clusters were mapped to US recession data. </a:t>
            </a:r>
          </a:p>
          <a:p>
            <a:r>
              <a:rPr lang="en-US" dirty="0"/>
              <a:t>For GMM with k=3, the smallest cluster was mapped to indicate US recession. </a:t>
            </a:r>
          </a:p>
          <a:p>
            <a:r>
              <a:rPr lang="en-US" dirty="0"/>
              <a:t>For GMM with k = 4, clusters zero and one were mapped to indicate US recession. </a:t>
            </a:r>
          </a:p>
          <a:p>
            <a:r>
              <a:rPr lang="en-US" dirty="0"/>
              <a:t>The following classification reports evaluates the models performance in predicting US recession. </a:t>
            </a:r>
          </a:p>
          <a:p>
            <a:r>
              <a:rPr lang="en-US" dirty="0"/>
              <a:t>Finally, the resulting predictions after mapping was graphed in the form of a TSNE plot to visualize the models predictions. The visual is depicted in the slide after classification reports. </a:t>
            </a:r>
          </a:p>
        </p:txBody>
      </p:sp>
    </p:spTree>
    <p:extLst>
      <p:ext uri="{BB962C8B-B14F-4D97-AF65-F5344CB8AC3E}">
        <p14:creationId xmlns:p14="http://schemas.microsoft.com/office/powerpoint/2010/main" val="137270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p:txBody>
          <a:bodyPr/>
          <a:lstStyle/>
          <a:p>
            <a:endParaRPr dirty="0"/>
          </a:p>
          <a:p>
            <a:pPr>
              <a:defRPr sz="1600"/>
            </a:pPr>
            <a:r>
              <a:rPr dirty="0"/>
              <a:t>Merged </a:t>
            </a:r>
            <a:r>
              <a:rPr dirty="0" err="1"/>
              <a:t>FREDWeighted.csv</a:t>
            </a:r>
            <a:r>
              <a:rPr dirty="0"/>
              <a:t> and </a:t>
            </a:r>
            <a:r>
              <a:rPr dirty="0" err="1"/>
              <a:t>USRecessionData.csv</a:t>
            </a:r>
            <a:r>
              <a:rPr dirty="0"/>
              <a:t> on the 'DATE' column.</a:t>
            </a:r>
            <a:endParaRPr lang="en-US" dirty="0"/>
          </a:p>
          <a:p>
            <a:pPr>
              <a:defRPr sz="1600"/>
            </a:pPr>
            <a:r>
              <a:rPr lang="en-US" dirty="0"/>
              <a:t>Set the index of the merged DF to date values. Note that date field is not a feature</a:t>
            </a:r>
            <a:endParaRPr dirty="0"/>
          </a:p>
          <a:p>
            <a:pPr>
              <a:defRPr sz="1600"/>
            </a:pPr>
            <a:r>
              <a:rPr dirty="0"/>
              <a:t>Dropped rows with more than 5 missing values and columns with over 10% missing data.</a:t>
            </a:r>
            <a:endParaRPr lang="en-US" dirty="0"/>
          </a:p>
          <a:p>
            <a:pPr>
              <a:defRPr sz="1600"/>
            </a:pPr>
            <a:r>
              <a:rPr lang="en-US" dirty="0"/>
              <a:t>Replaced any value in the </a:t>
            </a:r>
            <a:r>
              <a:rPr lang="en-US" dirty="0" err="1"/>
              <a:t>dataframe</a:t>
            </a:r>
            <a:r>
              <a:rPr lang="en-US" dirty="0"/>
              <a:t> that is inf (for infinity) with </a:t>
            </a:r>
            <a:r>
              <a:rPr lang="en-US" dirty="0" err="1"/>
              <a:t>NaN</a:t>
            </a:r>
            <a:r>
              <a:rPr lang="en-US" dirty="0"/>
              <a:t> (not a number).</a:t>
            </a:r>
          </a:p>
          <a:p>
            <a:pPr>
              <a:defRPr sz="1600"/>
            </a:pPr>
            <a:r>
              <a:rPr lang="en-US" dirty="0"/>
              <a:t>US Recession Data was removed from the features. A new </a:t>
            </a:r>
            <a:r>
              <a:rPr lang="en-US" dirty="0" err="1"/>
              <a:t>df</a:t>
            </a:r>
            <a:r>
              <a:rPr lang="en-US" dirty="0"/>
              <a:t> was created with the remaining </a:t>
            </a:r>
            <a:r>
              <a:rPr lang="en-US" dirty="0" err="1"/>
              <a:t>df</a:t>
            </a:r>
            <a:r>
              <a:rPr lang="en-US" dirty="0"/>
              <a:t> called </a:t>
            </a:r>
            <a:r>
              <a:rPr lang="en-US" dirty="0" err="1"/>
              <a:t>X_merged</a:t>
            </a:r>
            <a:r>
              <a:rPr lang="en-US" dirty="0"/>
              <a:t>.</a:t>
            </a:r>
          </a:p>
          <a:p>
            <a:pPr>
              <a:defRPr sz="1600"/>
            </a:pPr>
            <a:r>
              <a:rPr lang="en-US" dirty="0"/>
              <a:t>US Recession Data was used to create </a:t>
            </a:r>
            <a:r>
              <a:rPr lang="en-US" dirty="0" err="1"/>
              <a:t>y_merged</a:t>
            </a:r>
            <a:r>
              <a:rPr lang="en-US" dirty="0"/>
              <a:t>. </a:t>
            </a:r>
          </a:p>
          <a:p>
            <a:pPr>
              <a:defRPr sz="1600"/>
            </a:pPr>
            <a:r>
              <a:rPr lang="en-US" dirty="0" err="1"/>
              <a:t>X_merged</a:t>
            </a:r>
            <a:r>
              <a:rPr lang="en-US" dirty="0"/>
              <a:t> contains 85 </a:t>
            </a:r>
            <a:r>
              <a:rPr lang="en-US" dirty="0" err="1"/>
              <a:t>NaN</a:t>
            </a:r>
            <a:r>
              <a:rPr lang="en-US" dirty="0"/>
              <a:t> values. </a:t>
            </a:r>
            <a:endParaRPr dirty="0"/>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t>Data &amp; Feature Engineering</a:t>
            </a:r>
          </a:p>
        </p:txBody>
      </p:sp>
    </p:spTree>
    <p:extLst>
      <p:ext uri="{BB962C8B-B14F-4D97-AF65-F5344CB8AC3E}">
        <p14:creationId xmlns:p14="http://schemas.microsoft.com/office/powerpoint/2010/main" val="429726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t>Cluster Analysis: Gaussian Mixture Model</a:t>
            </a:r>
          </a:p>
        </p:txBody>
      </p:sp>
      <p:pic>
        <p:nvPicPr>
          <p:cNvPr id="7" name="Content Placeholder 6" descr="A screenshot of a computer screen&#10;&#10;Description automatically generated">
            <a:extLst>
              <a:ext uri="{FF2B5EF4-FFF2-40B4-BE49-F238E27FC236}">
                <a16:creationId xmlns:a16="http://schemas.microsoft.com/office/drawing/2014/main" id="{49EB30B8-B752-E249-7A77-2BCF313AC2FE}"/>
              </a:ext>
            </a:extLst>
          </p:cNvPr>
          <p:cNvPicPr>
            <a:picLocks noGrp="1" noChangeAspect="1"/>
          </p:cNvPicPr>
          <p:nvPr>
            <p:ph idx="1"/>
          </p:nvPr>
        </p:nvPicPr>
        <p:blipFill>
          <a:blip r:embed="rId2">
            <a:duotone>
              <a:prstClr val="black"/>
              <a:schemeClr val="bg1">
                <a:tint val="45000"/>
                <a:satMod val="400000"/>
              </a:schemeClr>
            </a:duotone>
          </a:blip>
          <a:stretch>
            <a:fillRect/>
          </a:stretch>
        </p:blipFill>
        <p:spPr>
          <a:xfrm>
            <a:off x="3816972" y="2224802"/>
            <a:ext cx="4558057" cy="1009375"/>
          </a:xfrm>
        </p:spPr>
      </p:pic>
      <p:pic>
        <p:nvPicPr>
          <p:cNvPr id="9" name="Picture 8" descr="A screenshot of a computer screen&#10;&#10;Description automatically generated">
            <a:extLst>
              <a:ext uri="{FF2B5EF4-FFF2-40B4-BE49-F238E27FC236}">
                <a16:creationId xmlns:a16="http://schemas.microsoft.com/office/drawing/2014/main" id="{63F87342-33AE-E9B6-C6A9-A37E35906658}"/>
              </a:ext>
            </a:extLst>
          </p:cNvPr>
          <p:cNvPicPr>
            <a:picLocks noChangeAspect="1"/>
          </p:cNvPicPr>
          <p:nvPr/>
        </p:nvPicPr>
        <p:blipFill>
          <a:blip r:embed="rId3">
            <a:duotone>
              <a:prstClr val="black"/>
              <a:schemeClr val="bg1">
                <a:tint val="45000"/>
                <a:satMod val="400000"/>
              </a:schemeClr>
            </a:duotone>
          </a:blip>
          <a:stretch>
            <a:fillRect/>
          </a:stretch>
        </p:blipFill>
        <p:spPr>
          <a:xfrm>
            <a:off x="3821845" y="3449477"/>
            <a:ext cx="4548311" cy="100937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2D23024B-55E6-D01D-8CEC-696EDCC33289}"/>
              </a:ext>
            </a:extLst>
          </p:cNvPr>
          <p:cNvPicPr>
            <a:picLocks noChangeAspect="1"/>
          </p:cNvPicPr>
          <p:nvPr/>
        </p:nvPicPr>
        <p:blipFill>
          <a:blip r:embed="rId4">
            <a:duotone>
              <a:prstClr val="black"/>
              <a:schemeClr val="bg1">
                <a:tint val="45000"/>
                <a:satMod val="400000"/>
              </a:schemeClr>
            </a:duotone>
          </a:blip>
          <a:stretch>
            <a:fillRect/>
          </a:stretch>
        </p:blipFill>
        <p:spPr>
          <a:xfrm>
            <a:off x="3821845" y="4674153"/>
            <a:ext cx="4548311" cy="1098101"/>
          </a:xfrm>
          <a:prstGeom prst="rect">
            <a:avLst/>
          </a:prstGeom>
        </p:spPr>
      </p:pic>
    </p:spTree>
    <p:extLst>
      <p:ext uri="{BB962C8B-B14F-4D97-AF65-F5344CB8AC3E}">
        <p14:creationId xmlns:p14="http://schemas.microsoft.com/office/powerpoint/2010/main" val="346725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t>Cluster Analysis: Gaussian Mixture Model</a:t>
            </a:r>
          </a:p>
        </p:txBody>
      </p:sp>
      <p:pic>
        <p:nvPicPr>
          <p:cNvPr id="4" name="Content Placeholder 3" descr="A screenshot of a diagram&#10;&#10;Description automatically generated">
            <a:extLst>
              <a:ext uri="{FF2B5EF4-FFF2-40B4-BE49-F238E27FC236}">
                <a16:creationId xmlns:a16="http://schemas.microsoft.com/office/drawing/2014/main" id="{3FD09EC9-5C91-C666-1832-FEB373923B9D}"/>
              </a:ext>
            </a:extLst>
          </p:cNvPr>
          <p:cNvPicPr>
            <a:picLocks noGrp="1" noChangeAspect="1"/>
          </p:cNvPicPr>
          <p:nvPr>
            <p:ph idx="1"/>
          </p:nvPr>
        </p:nvPicPr>
        <p:blipFill>
          <a:blip r:embed="rId2"/>
          <a:stretch>
            <a:fillRect/>
          </a:stretch>
        </p:blipFill>
        <p:spPr>
          <a:xfrm>
            <a:off x="236799" y="2444258"/>
            <a:ext cx="11718402" cy="2913233"/>
          </a:xfrm>
        </p:spPr>
      </p:pic>
    </p:spTree>
    <p:extLst>
      <p:ext uri="{BB962C8B-B14F-4D97-AF65-F5344CB8AC3E}">
        <p14:creationId xmlns:p14="http://schemas.microsoft.com/office/powerpoint/2010/main" val="151913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a:xfrm>
            <a:off x="1097280" y="2108201"/>
            <a:ext cx="10058400" cy="3760891"/>
          </a:xfrm>
        </p:spPr>
        <p:txBody>
          <a:bodyPr/>
          <a:lstStyle/>
          <a:p>
            <a:endParaRPr dirty="0"/>
          </a:p>
          <a:p>
            <a:pPr>
              <a:defRPr sz="1600"/>
            </a:pPr>
            <a:r>
              <a:rPr dirty="0" err="1"/>
              <a:t>KMeans</a:t>
            </a:r>
            <a:r>
              <a:rPr dirty="0"/>
              <a:t> outperformed DBSCAN and GMM in identifying recession months.</a:t>
            </a:r>
          </a:p>
          <a:p>
            <a:pPr>
              <a:defRPr sz="1600"/>
            </a:pPr>
            <a:r>
              <a:rPr lang="en-US" dirty="0"/>
              <a:t>The model a</a:t>
            </a:r>
            <a:r>
              <a:rPr dirty="0"/>
              <a:t>chieved higher precision and recall, particularly for the minority (recession) class.</a:t>
            </a:r>
            <a:endParaRPr lang="en-US" dirty="0"/>
          </a:p>
          <a:p>
            <a:pPr>
              <a:defRPr sz="1600"/>
            </a:pPr>
            <a:r>
              <a:rPr lang="en-US" dirty="0"/>
              <a:t>The histogram on slide 12 demonstrates how well k-means with k = 4 performed. </a:t>
            </a:r>
            <a:endParaRPr dirty="0"/>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a:xfrm>
            <a:off x="1097280" y="286603"/>
            <a:ext cx="10058400" cy="1450757"/>
          </a:xfrm>
        </p:spPr>
        <p:txBody>
          <a:bodyPr/>
          <a:lstStyle/>
          <a:p>
            <a:r>
              <a:rPr dirty="0"/>
              <a:t>Cluster Analysis: “Best” Model</a:t>
            </a:r>
          </a:p>
        </p:txBody>
      </p:sp>
      <p:pic>
        <p:nvPicPr>
          <p:cNvPr id="6" name="Picture 5" descr="A screen shot of a diagram&#10;&#10;Description automatically generated">
            <a:extLst>
              <a:ext uri="{FF2B5EF4-FFF2-40B4-BE49-F238E27FC236}">
                <a16:creationId xmlns:a16="http://schemas.microsoft.com/office/drawing/2014/main" id="{5741FB8E-7DDA-B24D-AD00-7E8A7ED14983}"/>
              </a:ext>
            </a:extLst>
          </p:cNvPr>
          <p:cNvPicPr>
            <a:picLocks noChangeAspect="1"/>
          </p:cNvPicPr>
          <p:nvPr/>
        </p:nvPicPr>
        <p:blipFill rotWithShape="1">
          <a:blip r:embed="rId2"/>
          <a:srcRect l="34342"/>
          <a:stretch/>
        </p:blipFill>
        <p:spPr>
          <a:xfrm>
            <a:off x="829492" y="3988646"/>
            <a:ext cx="5945843" cy="2251287"/>
          </a:xfrm>
          <a:prstGeom prst="rect">
            <a:avLst/>
          </a:prstGeom>
        </p:spPr>
      </p:pic>
      <p:pic>
        <p:nvPicPr>
          <p:cNvPr id="8" name="Picture 7" descr="A screenshot of a graph&#10;&#10;Description automatically generated">
            <a:extLst>
              <a:ext uri="{FF2B5EF4-FFF2-40B4-BE49-F238E27FC236}">
                <a16:creationId xmlns:a16="http://schemas.microsoft.com/office/drawing/2014/main" id="{4C0C5B1E-7A2F-65BF-37A7-2DD0AE8FA1AD}"/>
              </a:ext>
            </a:extLst>
          </p:cNvPr>
          <p:cNvPicPr>
            <a:picLocks noChangeAspect="1"/>
          </p:cNvPicPr>
          <p:nvPr/>
        </p:nvPicPr>
        <p:blipFill>
          <a:blip r:embed="rId3"/>
          <a:stretch>
            <a:fillRect/>
          </a:stretch>
        </p:blipFill>
        <p:spPr>
          <a:xfrm>
            <a:off x="7089524" y="4407109"/>
            <a:ext cx="4850677" cy="1742884"/>
          </a:xfrm>
          <a:prstGeom prst="rect">
            <a:avLst/>
          </a:prstGeom>
        </p:spPr>
      </p:pic>
    </p:spTree>
    <p:extLst>
      <p:ext uri="{BB962C8B-B14F-4D97-AF65-F5344CB8AC3E}">
        <p14:creationId xmlns:p14="http://schemas.microsoft.com/office/powerpoint/2010/main" val="194885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AA489-ACD1-6F51-F204-D937B5EF278C}"/>
              </a:ext>
            </a:extLst>
          </p:cNvPr>
          <p:cNvSpPr>
            <a:spLocks noGrp="1"/>
          </p:cNvSpPr>
          <p:nvPr>
            <p:ph idx="1"/>
          </p:nvPr>
        </p:nvSpPr>
        <p:spPr/>
        <p:txBody>
          <a:bodyPr/>
          <a:lstStyle/>
          <a:p>
            <a:r>
              <a:rPr lang="en-US" dirty="0"/>
              <a:t>To overcome the challenge of imbalanced data, oversampling using smote was implemented in the pipeline. </a:t>
            </a:r>
          </a:p>
          <a:p>
            <a:r>
              <a:rPr lang="en-US" dirty="0"/>
              <a:t>The required modules were imported from </a:t>
            </a:r>
            <a:r>
              <a:rPr lang="en-US" dirty="0" err="1"/>
              <a:t>imblearn</a:t>
            </a:r>
            <a:r>
              <a:rPr lang="en-US" dirty="0"/>
              <a:t> library. </a:t>
            </a:r>
          </a:p>
          <a:p>
            <a:r>
              <a:rPr lang="en-US" dirty="0"/>
              <a:t>The original X has the shape (778, 123). The resampled data was stored in X_s and has the shape (1366, 123). The following code snippet shows were SMOTE was implemented in the pipeline. </a:t>
            </a:r>
            <a:endParaRPr dirty="0"/>
          </a:p>
        </p:txBody>
      </p:sp>
      <p:sp>
        <p:nvSpPr>
          <p:cNvPr id="3" name="Title 2">
            <a:extLst>
              <a:ext uri="{FF2B5EF4-FFF2-40B4-BE49-F238E27FC236}">
                <a16:creationId xmlns:a16="http://schemas.microsoft.com/office/drawing/2014/main" id="{B7C11F81-C635-4F72-4D59-133E9FDB3185}"/>
              </a:ext>
            </a:extLst>
          </p:cNvPr>
          <p:cNvSpPr>
            <a:spLocks noGrp="1"/>
          </p:cNvSpPr>
          <p:nvPr>
            <p:ph type="title"/>
          </p:nvPr>
        </p:nvSpPr>
        <p:spPr/>
        <p:txBody>
          <a:bodyPr/>
          <a:lstStyle/>
          <a:p>
            <a:r>
              <a:rPr dirty="0"/>
              <a:t>Sampling To Overcome Imbalanced Data</a:t>
            </a:r>
          </a:p>
        </p:txBody>
      </p:sp>
      <p:pic>
        <p:nvPicPr>
          <p:cNvPr id="6" name="Picture 5" descr="A computer code with text&#10;&#10;Description automatically generated with medium confidence">
            <a:extLst>
              <a:ext uri="{FF2B5EF4-FFF2-40B4-BE49-F238E27FC236}">
                <a16:creationId xmlns:a16="http://schemas.microsoft.com/office/drawing/2014/main" id="{55F9E03F-B8DB-2E7F-C63D-D09801A30B60}"/>
              </a:ext>
            </a:extLst>
          </p:cNvPr>
          <p:cNvPicPr>
            <a:picLocks noChangeAspect="1"/>
          </p:cNvPicPr>
          <p:nvPr/>
        </p:nvPicPr>
        <p:blipFill rotWithShape="1">
          <a:blip r:embed="rId2"/>
          <a:srcRect b="6195"/>
          <a:stretch/>
        </p:blipFill>
        <p:spPr>
          <a:xfrm>
            <a:off x="2245610" y="4568249"/>
            <a:ext cx="4013200" cy="1179408"/>
          </a:xfrm>
          <a:prstGeom prst="rect">
            <a:avLst/>
          </a:prstGeom>
        </p:spPr>
      </p:pic>
    </p:spTree>
    <p:extLst>
      <p:ext uri="{BB962C8B-B14F-4D97-AF65-F5344CB8AC3E}">
        <p14:creationId xmlns:p14="http://schemas.microsoft.com/office/powerpoint/2010/main" val="48568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ifferent colored dots&#10;&#10;Description automatically generated">
            <a:extLst>
              <a:ext uri="{FF2B5EF4-FFF2-40B4-BE49-F238E27FC236}">
                <a16:creationId xmlns:a16="http://schemas.microsoft.com/office/drawing/2014/main" id="{D5483628-A64C-2EA2-8F11-C142892D548F}"/>
              </a:ext>
            </a:extLst>
          </p:cNvPr>
          <p:cNvPicPr>
            <a:picLocks noChangeAspect="1"/>
          </p:cNvPicPr>
          <p:nvPr/>
        </p:nvPicPr>
        <p:blipFill>
          <a:blip r:embed="rId2"/>
          <a:stretch>
            <a:fillRect/>
          </a:stretch>
        </p:blipFill>
        <p:spPr>
          <a:xfrm>
            <a:off x="7942625" y="2519843"/>
            <a:ext cx="3812662" cy="3825021"/>
          </a:xfrm>
          <a:prstGeom prst="rect">
            <a:avLst/>
          </a:prstGeom>
        </p:spPr>
      </p:pic>
      <p:sp>
        <p:nvSpPr>
          <p:cNvPr id="2" name="Content Placeholder 1">
            <a:extLst>
              <a:ext uri="{FF2B5EF4-FFF2-40B4-BE49-F238E27FC236}">
                <a16:creationId xmlns:a16="http://schemas.microsoft.com/office/drawing/2014/main" id="{410AA489-ACD1-6F51-F204-D937B5EF278C}"/>
              </a:ext>
            </a:extLst>
          </p:cNvPr>
          <p:cNvSpPr>
            <a:spLocks noGrp="1"/>
          </p:cNvSpPr>
          <p:nvPr>
            <p:ph idx="1"/>
          </p:nvPr>
        </p:nvSpPr>
        <p:spPr/>
        <p:txBody>
          <a:bodyPr/>
          <a:lstStyle/>
          <a:p>
            <a:r>
              <a:rPr lang="en-US" dirty="0"/>
              <a:t>To further understand the effects of oversampling and verifying the oversampling was applied correctly, TSNE plot was drawn on the oversampled data. </a:t>
            </a:r>
          </a:p>
          <a:p>
            <a:endParaRPr dirty="0"/>
          </a:p>
        </p:txBody>
      </p:sp>
      <p:sp>
        <p:nvSpPr>
          <p:cNvPr id="3" name="Title 2">
            <a:extLst>
              <a:ext uri="{FF2B5EF4-FFF2-40B4-BE49-F238E27FC236}">
                <a16:creationId xmlns:a16="http://schemas.microsoft.com/office/drawing/2014/main" id="{B7C11F81-C635-4F72-4D59-133E9FDB3185}"/>
              </a:ext>
            </a:extLst>
          </p:cNvPr>
          <p:cNvSpPr>
            <a:spLocks noGrp="1"/>
          </p:cNvSpPr>
          <p:nvPr>
            <p:ph type="title"/>
          </p:nvPr>
        </p:nvSpPr>
        <p:spPr/>
        <p:txBody>
          <a:bodyPr/>
          <a:lstStyle/>
          <a:p>
            <a:r>
              <a:rPr dirty="0"/>
              <a:t>Sampling To Overcome Imbalanced Data</a:t>
            </a:r>
          </a:p>
        </p:txBody>
      </p:sp>
    </p:spTree>
    <p:extLst>
      <p:ext uri="{BB962C8B-B14F-4D97-AF65-F5344CB8AC3E}">
        <p14:creationId xmlns:p14="http://schemas.microsoft.com/office/powerpoint/2010/main" val="571776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97773-7BC8-8404-BD32-FAC2511D9373}"/>
              </a:ext>
            </a:extLst>
          </p:cNvPr>
          <p:cNvSpPr>
            <a:spLocks noGrp="1"/>
          </p:cNvSpPr>
          <p:nvPr>
            <p:ph idx="1"/>
          </p:nvPr>
        </p:nvSpPr>
        <p:spPr/>
        <p:txBody>
          <a:bodyPr/>
          <a:lstStyle/>
          <a:p>
            <a:r>
              <a:rPr lang="en-US" dirty="0"/>
              <a:t>The models were trained on X_s and and the first 778 values were taken and stored in a new column of the X dataset. </a:t>
            </a:r>
          </a:p>
          <a:p>
            <a:r>
              <a:rPr lang="en-US" dirty="0"/>
              <a:t>The process is similar to the first part of the assignment. K-means was ran with a few different k values. The following slide depicts the TSNE graph of K means clusters (k = 4) vs actual recession values. </a:t>
            </a:r>
          </a:p>
          <a:p>
            <a:r>
              <a:rPr lang="en-US" dirty="0"/>
              <a:t>Classification report for K-means (k=4) with</a:t>
            </a:r>
            <a:br>
              <a:rPr lang="en-US" dirty="0"/>
            </a:br>
            <a:r>
              <a:rPr lang="en-US" dirty="0"/>
              <a:t>oversampling is depicted here. </a:t>
            </a:r>
            <a:endParaRPr dirty="0"/>
          </a:p>
          <a:p>
            <a:pPr marL="0" indent="0">
              <a:buNone/>
              <a:defRPr sz="1600"/>
            </a:pPr>
            <a:endParaRPr dirty="0"/>
          </a:p>
        </p:txBody>
      </p:sp>
      <p:sp>
        <p:nvSpPr>
          <p:cNvPr id="3" name="Title 2">
            <a:extLst>
              <a:ext uri="{FF2B5EF4-FFF2-40B4-BE49-F238E27FC236}">
                <a16:creationId xmlns:a16="http://schemas.microsoft.com/office/drawing/2014/main" id="{34DF8552-7CBE-19FB-6BF8-4B24DFB9F9F0}"/>
              </a:ext>
            </a:extLst>
          </p:cNvPr>
          <p:cNvSpPr>
            <a:spLocks noGrp="1"/>
          </p:cNvSpPr>
          <p:nvPr>
            <p:ph type="title"/>
          </p:nvPr>
        </p:nvSpPr>
        <p:spPr/>
        <p:txBody>
          <a:bodyPr/>
          <a:lstStyle/>
          <a:p>
            <a:r>
              <a:rPr dirty="0"/>
              <a:t>Sampling: Changes to Clusters</a:t>
            </a:r>
            <a:r>
              <a:rPr lang="en-US" dirty="0"/>
              <a:t> (K-Means)</a:t>
            </a:r>
            <a:endParaRPr dirty="0"/>
          </a:p>
        </p:txBody>
      </p:sp>
      <p:pic>
        <p:nvPicPr>
          <p:cNvPr id="7" name="Picture 6" descr="A screenshot of a graph&#10;&#10;Description automatically generated">
            <a:extLst>
              <a:ext uri="{FF2B5EF4-FFF2-40B4-BE49-F238E27FC236}">
                <a16:creationId xmlns:a16="http://schemas.microsoft.com/office/drawing/2014/main" id="{923D5982-0DEF-9466-ED85-C8DA4ECFB8C3}"/>
              </a:ext>
            </a:extLst>
          </p:cNvPr>
          <p:cNvPicPr>
            <a:picLocks noChangeAspect="1"/>
          </p:cNvPicPr>
          <p:nvPr/>
        </p:nvPicPr>
        <p:blipFill>
          <a:blip r:embed="rId2"/>
          <a:stretch>
            <a:fillRect/>
          </a:stretch>
        </p:blipFill>
        <p:spPr>
          <a:xfrm>
            <a:off x="6096000" y="4068233"/>
            <a:ext cx="5854700" cy="2171700"/>
          </a:xfrm>
          <a:prstGeom prst="rect">
            <a:avLst/>
          </a:prstGeom>
        </p:spPr>
      </p:pic>
    </p:spTree>
    <p:extLst>
      <p:ext uri="{BB962C8B-B14F-4D97-AF65-F5344CB8AC3E}">
        <p14:creationId xmlns:p14="http://schemas.microsoft.com/office/powerpoint/2010/main" val="1418126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97773-7BC8-8404-BD32-FAC2511D9373}"/>
              </a:ext>
            </a:extLst>
          </p:cNvPr>
          <p:cNvSpPr>
            <a:spLocks noGrp="1"/>
          </p:cNvSpPr>
          <p:nvPr>
            <p:ph idx="1"/>
          </p:nvPr>
        </p:nvSpPr>
        <p:spPr/>
        <p:txBody>
          <a:bodyPr/>
          <a:lstStyle/>
          <a:p>
            <a:endParaRPr dirty="0"/>
          </a:p>
          <a:p>
            <a:pPr marL="0" indent="0">
              <a:buNone/>
              <a:defRPr sz="1600"/>
            </a:pPr>
            <a:endParaRPr dirty="0"/>
          </a:p>
        </p:txBody>
      </p:sp>
      <p:sp>
        <p:nvSpPr>
          <p:cNvPr id="3" name="Title 2">
            <a:extLst>
              <a:ext uri="{FF2B5EF4-FFF2-40B4-BE49-F238E27FC236}">
                <a16:creationId xmlns:a16="http://schemas.microsoft.com/office/drawing/2014/main" id="{34DF8552-7CBE-19FB-6BF8-4B24DFB9F9F0}"/>
              </a:ext>
            </a:extLst>
          </p:cNvPr>
          <p:cNvSpPr>
            <a:spLocks noGrp="1"/>
          </p:cNvSpPr>
          <p:nvPr>
            <p:ph type="title"/>
          </p:nvPr>
        </p:nvSpPr>
        <p:spPr/>
        <p:txBody>
          <a:bodyPr/>
          <a:lstStyle/>
          <a:p>
            <a:r>
              <a:rPr dirty="0"/>
              <a:t>Sampling: Changes to Clusters</a:t>
            </a:r>
            <a:r>
              <a:rPr lang="en-US" dirty="0"/>
              <a:t> (K-Means)</a:t>
            </a:r>
            <a:endParaRPr dirty="0"/>
          </a:p>
        </p:txBody>
      </p:sp>
      <p:pic>
        <p:nvPicPr>
          <p:cNvPr id="5" name="Picture 4" descr="A diagram of different colored dots&#10;&#10;Description automatically generated">
            <a:extLst>
              <a:ext uri="{FF2B5EF4-FFF2-40B4-BE49-F238E27FC236}">
                <a16:creationId xmlns:a16="http://schemas.microsoft.com/office/drawing/2014/main" id="{DC3B1790-5B70-EDD6-1234-1DB729A17DA4}"/>
              </a:ext>
            </a:extLst>
          </p:cNvPr>
          <p:cNvPicPr>
            <a:picLocks noChangeAspect="1"/>
          </p:cNvPicPr>
          <p:nvPr/>
        </p:nvPicPr>
        <p:blipFill>
          <a:blip r:embed="rId2"/>
          <a:stretch>
            <a:fillRect/>
          </a:stretch>
        </p:blipFill>
        <p:spPr>
          <a:xfrm>
            <a:off x="1036321" y="2383971"/>
            <a:ext cx="3914642" cy="3927331"/>
          </a:xfrm>
          <a:prstGeom prst="rect">
            <a:avLst/>
          </a:prstGeom>
        </p:spPr>
      </p:pic>
      <p:pic>
        <p:nvPicPr>
          <p:cNvPr id="1026" name="Picture 2">
            <a:extLst>
              <a:ext uri="{FF2B5EF4-FFF2-40B4-BE49-F238E27FC236}">
                <a16:creationId xmlns:a16="http://schemas.microsoft.com/office/drawing/2014/main" id="{933A14C6-3AD6-C972-FA42-7DC4124B2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98" y="2383018"/>
            <a:ext cx="3914642" cy="39282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00D6D0-D56D-0DAB-8013-2A565F6FD098}"/>
              </a:ext>
            </a:extLst>
          </p:cNvPr>
          <p:cNvSpPr txBox="1"/>
          <p:nvPr/>
        </p:nvSpPr>
        <p:spPr>
          <a:xfrm>
            <a:off x="1616599" y="2013686"/>
            <a:ext cx="2754085" cy="369332"/>
          </a:xfrm>
          <a:prstGeom prst="rect">
            <a:avLst/>
          </a:prstGeom>
          <a:noFill/>
        </p:spPr>
        <p:txBody>
          <a:bodyPr wrap="square" rtlCol="0">
            <a:spAutoFit/>
          </a:bodyPr>
          <a:lstStyle/>
          <a:p>
            <a:r>
              <a:rPr lang="en-US" dirty="0"/>
              <a:t>TSNE for K-means (k=4)</a:t>
            </a:r>
          </a:p>
        </p:txBody>
      </p:sp>
      <p:sp>
        <p:nvSpPr>
          <p:cNvPr id="7" name="TextBox 6">
            <a:extLst>
              <a:ext uri="{FF2B5EF4-FFF2-40B4-BE49-F238E27FC236}">
                <a16:creationId xmlns:a16="http://schemas.microsoft.com/office/drawing/2014/main" id="{04B425E6-EFB9-6D11-50A0-E23FFB5E4323}"/>
              </a:ext>
            </a:extLst>
          </p:cNvPr>
          <p:cNvSpPr txBox="1"/>
          <p:nvPr/>
        </p:nvSpPr>
        <p:spPr>
          <a:xfrm>
            <a:off x="7350417" y="2013686"/>
            <a:ext cx="2754085" cy="369332"/>
          </a:xfrm>
          <a:prstGeom prst="rect">
            <a:avLst/>
          </a:prstGeom>
          <a:noFill/>
        </p:spPr>
        <p:txBody>
          <a:bodyPr wrap="square" rtlCol="0">
            <a:spAutoFit/>
          </a:bodyPr>
          <a:lstStyle/>
          <a:p>
            <a:r>
              <a:rPr lang="en-US" dirty="0"/>
              <a:t>TSNE for US recession data</a:t>
            </a:r>
          </a:p>
        </p:txBody>
      </p:sp>
    </p:spTree>
    <p:extLst>
      <p:ext uri="{BB962C8B-B14F-4D97-AF65-F5344CB8AC3E}">
        <p14:creationId xmlns:p14="http://schemas.microsoft.com/office/powerpoint/2010/main" val="1352475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97773-7BC8-8404-BD32-FAC2511D9373}"/>
              </a:ext>
            </a:extLst>
          </p:cNvPr>
          <p:cNvSpPr>
            <a:spLocks noGrp="1"/>
          </p:cNvSpPr>
          <p:nvPr>
            <p:ph idx="1"/>
          </p:nvPr>
        </p:nvSpPr>
        <p:spPr>
          <a:xfrm>
            <a:off x="1097280" y="1903459"/>
            <a:ext cx="10058400" cy="3760891"/>
          </a:xfrm>
        </p:spPr>
        <p:txBody>
          <a:bodyPr/>
          <a:lstStyle/>
          <a:p>
            <a:r>
              <a:rPr lang="en-US" dirty="0"/>
              <a:t>The following histogram depicts K means (k=4) predictions vs actual US recession data.</a:t>
            </a:r>
            <a:endParaRPr dirty="0"/>
          </a:p>
          <a:p>
            <a:pPr marL="0" indent="0">
              <a:buNone/>
              <a:defRPr sz="1600"/>
            </a:pPr>
            <a:endParaRPr dirty="0"/>
          </a:p>
        </p:txBody>
      </p:sp>
      <p:pic>
        <p:nvPicPr>
          <p:cNvPr id="2050" name="Picture 2">
            <a:extLst>
              <a:ext uri="{FF2B5EF4-FFF2-40B4-BE49-F238E27FC236}">
                <a16:creationId xmlns:a16="http://schemas.microsoft.com/office/drawing/2014/main" id="{D50E132A-6B43-63F4-ED60-BE4E81B54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52" y="2343242"/>
            <a:ext cx="11817695" cy="399308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4DF8552-7CBE-19FB-6BF8-4B24DFB9F9F0}"/>
              </a:ext>
            </a:extLst>
          </p:cNvPr>
          <p:cNvSpPr>
            <a:spLocks noGrp="1"/>
          </p:cNvSpPr>
          <p:nvPr>
            <p:ph type="title"/>
          </p:nvPr>
        </p:nvSpPr>
        <p:spPr/>
        <p:txBody>
          <a:bodyPr/>
          <a:lstStyle/>
          <a:p>
            <a:r>
              <a:rPr dirty="0"/>
              <a:t>Sampling: Changes to Clusters</a:t>
            </a:r>
            <a:r>
              <a:rPr lang="en-US" dirty="0"/>
              <a:t> (K-means)</a:t>
            </a:r>
            <a:endParaRPr dirty="0"/>
          </a:p>
        </p:txBody>
      </p:sp>
    </p:spTree>
    <p:extLst>
      <p:ext uri="{BB962C8B-B14F-4D97-AF65-F5344CB8AC3E}">
        <p14:creationId xmlns:p14="http://schemas.microsoft.com/office/powerpoint/2010/main" val="1071241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97773-7BC8-8404-BD32-FAC2511D9373}"/>
              </a:ext>
            </a:extLst>
          </p:cNvPr>
          <p:cNvSpPr>
            <a:spLocks noGrp="1"/>
          </p:cNvSpPr>
          <p:nvPr>
            <p:ph idx="1"/>
          </p:nvPr>
        </p:nvSpPr>
        <p:spPr>
          <a:xfrm>
            <a:off x="1097280" y="1903459"/>
            <a:ext cx="10058400" cy="3760891"/>
          </a:xfrm>
        </p:spPr>
        <p:txBody>
          <a:bodyPr/>
          <a:lstStyle/>
          <a:p>
            <a:r>
              <a:rPr lang="en-US" dirty="0"/>
              <a:t>Just like before Avg. Distances to Nearest Neighbor graph was used to find the elbow points.</a:t>
            </a:r>
          </a:p>
          <a:p>
            <a:r>
              <a:rPr lang="en-US" dirty="0"/>
              <a:t>After that a loop was implemented to find good eps values. </a:t>
            </a:r>
          </a:p>
          <a:p>
            <a:r>
              <a:rPr lang="en-US" dirty="0"/>
              <a:t>Then </a:t>
            </a:r>
            <a:r>
              <a:rPr lang="en-US" dirty="0" err="1"/>
              <a:t>DBScan</a:t>
            </a:r>
            <a:r>
              <a:rPr lang="en-US" dirty="0"/>
              <a:t> was fitted on X_s. </a:t>
            </a:r>
          </a:p>
          <a:p>
            <a:r>
              <a:rPr lang="en-US" dirty="0" err="1"/>
              <a:t>DBScan</a:t>
            </a:r>
            <a:r>
              <a:rPr lang="en-US" dirty="0"/>
              <a:t> (eps = 7) resulted in 7 clusters + an outlier clusters. </a:t>
            </a:r>
          </a:p>
          <a:p>
            <a:r>
              <a:rPr lang="en-US" dirty="0"/>
              <a:t>The first 778 </a:t>
            </a:r>
            <a:r>
              <a:rPr lang="en-US" dirty="0" err="1"/>
              <a:t>lables</a:t>
            </a:r>
            <a:r>
              <a:rPr lang="en-US" dirty="0"/>
              <a:t> were stored in a new column. </a:t>
            </a:r>
          </a:p>
          <a:p>
            <a:r>
              <a:rPr lang="en-US" dirty="0"/>
              <a:t>To examine the results of the algorithm and finding out a mapping logic, TSNE graphs were drawn for </a:t>
            </a:r>
            <a:r>
              <a:rPr lang="en-US" dirty="0" err="1"/>
              <a:t>DBScan</a:t>
            </a:r>
            <a:r>
              <a:rPr lang="en-US" dirty="0"/>
              <a:t> (eps = 7) and actual Recession data. </a:t>
            </a:r>
          </a:p>
          <a:p>
            <a:endParaRPr dirty="0"/>
          </a:p>
        </p:txBody>
      </p:sp>
      <p:sp>
        <p:nvSpPr>
          <p:cNvPr id="3" name="Title 2">
            <a:extLst>
              <a:ext uri="{FF2B5EF4-FFF2-40B4-BE49-F238E27FC236}">
                <a16:creationId xmlns:a16="http://schemas.microsoft.com/office/drawing/2014/main" id="{34DF8552-7CBE-19FB-6BF8-4B24DFB9F9F0}"/>
              </a:ext>
            </a:extLst>
          </p:cNvPr>
          <p:cNvSpPr>
            <a:spLocks noGrp="1"/>
          </p:cNvSpPr>
          <p:nvPr>
            <p:ph type="title"/>
          </p:nvPr>
        </p:nvSpPr>
        <p:spPr/>
        <p:txBody>
          <a:bodyPr/>
          <a:lstStyle/>
          <a:p>
            <a:r>
              <a:rPr dirty="0"/>
              <a:t>Sampling: Changes to Clusters</a:t>
            </a:r>
            <a:r>
              <a:rPr lang="en-US" dirty="0"/>
              <a:t> (</a:t>
            </a:r>
            <a:r>
              <a:rPr lang="en-US" dirty="0" err="1"/>
              <a:t>DBScan</a:t>
            </a:r>
            <a:r>
              <a:rPr lang="en-US" dirty="0"/>
              <a:t>)</a:t>
            </a:r>
            <a:endParaRPr dirty="0"/>
          </a:p>
        </p:txBody>
      </p:sp>
    </p:spTree>
    <p:extLst>
      <p:ext uri="{BB962C8B-B14F-4D97-AF65-F5344CB8AC3E}">
        <p14:creationId xmlns:p14="http://schemas.microsoft.com/office/powerpoint/2010/main" val="353485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9D4428B-20D9-E2EE-C513-F7987E82AD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235"/>
          <a:stretch/>
        </p:blipFill>
        <p:spPr bwMode="auto">
          <a:xfrm>
            <a:off x="2514600" y="2908092"/>
            <a:ext cx="7162800" cy="318233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5097773-7BC8-8404-BD32-FAC2511D9373}"/>
              </a:ext>
            </a:extLst>
          </p:cNvPr>
          <p:cNvSpPr>
            <a:spLocks noGrp="1"/>
          </p:cNvSpPr>
          <p:nvPr>
            <p:ph idx="1"/>
          </p:nvPr>
        </p:nvSpPr>
        <p:spPr>
          <a:xfrm>
            <a:off x="1097280" y="1903459"/>
            <a:ext cx="10058400" cy="3760891"/>
          </a:xfrm>
        </p:spPr>
        <p:txBody>
          <a:bodyPr/>
          <a:lstStyle/>
          <a:p>
            <a:r>
              <a:rPr lang="en-US" dirty="0"/>
              <a:t>A quick glance revealed that there is some overlap between recession points and one of the clusters. To further examine this, legends were added to TSNE plot. As demonstrated by the plot, cluster zero overlaps nicely with recession values. </a:t>
            </a:r>
            <a:endParaRPr dirty="0"/>
          </a:p>
        </p:txBody>
      </p:sp>
      <p:sp>
        <p:nvSpPr>
          <p:cNvPr id="3" name="Title 2">
            <a:extLst>
              <a:ext uri="{FF2B5EF4-FFF2-40B4-BE49-F238E27FC236}">
                <a16:creationId xmlns:a16="http://schemas.microsoft.com/office/drawing/2014/main" id="{34DF8552-7CBE-19FB-6BF8-4B24DFB9F9F0}"/>
              </a:ext>
            </a:extLst>
          </p:cNvPr>
          <p:cNvSpPr>
            <a:spLocks noGrp="1"/>
          </p:cNvSpPr>
          <p:nvPr>
            <p:ph type="title"/>
          </p:nvPr>
        </p:nvSpPr>
        <p:spPr/>
        <p:txBody>
          <a:bodyPr/>
          <a:lstStyle/>
          <a:p>
            <a:r>
              <a:rPr dirty="0"/>
              <a:t>Sampling: Changes to Clusters</a:t>
            </a:r>
            <a:r>
              <a:rPr lang="en-US" dirty="0"/>
              <a:t> (</a:t>
            </a:r>
            <a:r>
              <a:rPr lang="en-US" dirty="0" err="1"/>
              <a:t>DBScan</a:t>
            </a:r>
            <a:r>
              <a:rPr lang="en-US" dirty="0"/>
              <a:t>)</a:t>
            </a:r>
            <a:endParaRPr dirty="0"/>
          </a:p>
        </p:txBody>
      </p:sp>
    </p:spTree>
    <p:extLst>
      <p:ext uri="{BB962C8B-B14F-4D97-AF65-F5344CB8AC3E}">
        <p14:creationId xmlns:p14="http://schemas.microsoft.com/office/powerpoint/2010/main" val="308621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EB023D-A647-40AC-BCEE-26BF5A1D4D86}"/>
              </a:ext>
            </a:extLst>
          </p:cNvPr>
          <p:cNvSpPr>
            <a:spLocks noGrp="1"/>
          </p:cNvSpPr>
          <p:nvPr>
            <p:ph idx="1"/>
          </p:nvPr>
        </p:nvSpPr>
        <p:spPr/>
        <p:txBody>
          <a:bodyPr/>
          <a:lstStyle/>
          <a:p>
            <a:r>
              <a:rPr lang="en-US" dirty="0"/>
              <a:t>There is no non numeric columns in </a:t>
            </a:r>
            <a:r>
              <a:rPr lang="en-US" dirty="0" err="1"/>
              <a:t>X_merged</a:t>
            </a:r>
            <a:r>
              <a:rPr lang="en-US" dirty="0"/>
              <a:t>. </a:t>
            </a:r>
          </a:p>
          <a:p>
            <a:r>
              <a:rPr lang="en-US" dirty="0"/>
              <a:t>Nan values will be </a:t>
            </a:r>
            <a:r>
              <a:rPr lang="en-US" dirty="0" err="1"/>
              <a:t>imputated</a:t>
            </a:r>
            <a:r>
              <a:rPr lang="en-US" dirty="0"/>
              <a:t> using the Median strategy, to avoid changing the distribution of our data. </a:t>
            </a:r>
          </a:p>
          <a:p>
            <a:r>
              <a:rPr lang="en-US" dirty="0"/>
              <a:t>Because of the potential skewedness of data points, data was scaled with Power transformers as opposed to standard scaler </a:t>
            </a:r>
          </a:p>
          <a:p>
            <a:r>
              <a:rPr lang="en-US" dirty="0"/>
              <a:t>Pipeline process was defined for the dataset. </a:t>
            </a:r>
            <a:r>
              <a:rPr lang="en-US" dirty="0" err="1"/>
              <a:t>X_merged</a:t>
            </a:r>
            <a:r>
              <a:rPr lang="en-US" dirty="0"/>
              <a:t> is fitted and transformed based on the pipeline and is stored in a variable called X. </a:t>
            </a:r>
          </a:p>
          <a:p>
            <a:r>
              <a:rPr lang="en-US" dirty="0"/>
              <a:t>The shape of X is (778, 123). </a:t>
            </a:r>
            <a:endParaRPr dirty="0"/>
          </a:p>
        </p:txBody>
      </p:sp>
      <p:sp>
        <p:nvSpPr>
          <p:cNvPr id="3" name="Title 2">
            <a:extLst>
              <a:ext uri="{FF2B5EF4-FFF2-40B4-BE49-F238E27FC236}">
                <a16:creationId xmlns:a16="http://schemas.microsoft.com/office/drawing/2014/main" id="{0B717887-C5AC-4335-9643-B1C18213A711}"/>
              </a:ext>
            </a:extLst>
          </p:cNvPr>
          <p:cNvSpPr>
            <a:spLocks noGrp="1"/>
          </p:cNvSpPr>
          <p:nvPr>
            <p:ph type="title"/>
          </p:nvPr>
        </p:nvSpPr>
        <p:spPr/>
        <p:txBody>
          <a:bodyPr/>
          <a:lstStyle/>
          <a:p>
            <a:r>
              <a:rPr dirty="0"/>
              <a:t>Data &amp; Feature Engineering</a:t>
            </a:r>
            <a:r>
              <a:rPr lang="en-US" dirty="0"/>
              <a:t> (Data Pipeline)</a:t>
            </a:r>
            <a:endParaRPr dirty="0"/>
          </a:p>
        </p:txBody>
      </p:sp>
    </p:spTree>
    <p:extLst>
      <p:ext uri="{BB962C8B-B14F-4D97-AF65-F5344CB8AC3E}">
        <p14:creationId xmlns:p14="http://schemas.microsoft.com/office/powerpoint/2010/main" val="2275087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97773-7BC8-8404-BD32-FAC2511D9373}"/>
              </a:ext>
            </a:extLst>
          </p:cNvPr>
          <p:cNvSpPr>
            <a:spLocks noGrp="1"/>
          </p:cNvSpPr>
          <p:nvPr>
            <p:ph idx="1"/>
          </p:nvPr>
        </p:nvSpPr>
        <p:spPr>
          <a:xfrm>
            <a:off x="1097280" y="1903459"/>
            <a:ext cx="10058400" cy="3760891"/>
          </a:xfrm>
        </p:spPr>
        <p:txBody>
          <a:bodyPr/>
          <a:lstStyle/>
          <a:p>
            <a:r>
              <a:rPr lang="en-US" dirty="0"/>
              <a:t>Based on the insights gained, cluster zero was assigned to represent recession and everything else was assigned to non recession value. The resulting graph depicts the final predictions using </a:t>
            </a:r>
            <a:r>
              <a:rPr lang="en-US" dirty="0" err="1"/>
              <a:t>DBScan</a:t>
            </a:r>
            <a:r>
              <a:rPr lang="en-US" dirty="0"/>
              <a:t>. </a:t>
            </a:r>
            <a:endParaRPr dirty="0"/>
          </a:p>
        </p:txBody>
      </p:sp>
      <p:sp>
        <p:nvSpPr>
          <p:cNvPr id="3" name="Title 2">
            <a:extLst>
              <a:ext uri="{FF2B5EF4-FFF2-40B4-BE49-F238E27FC236}">
                <a16:creationId xmlns:a16="http://schemas.microsoft.com/office/drawing/2014/main" id="{34DF8552-7CBE-19FB-6BF8-4B24DFB9F9F0}"/>
              </a:ext>
            </a:extLst>
          </p:cNvPr>
          <p:cNvSpPr>
            <a:spLocks noGrp="1"/>
          </p:cNvSpPr>
          <p:nvPr>
            <p:ph type="title"/>
          </p:nvPr>
        </p:nvSpPr>
        <p:spPr/>
        <p:txBody>
          <a:bodyPr/>
          <a:lstStyle/>
          <a:p>
            <a:r>
              <a:rPr dirty="0"/>
              <a:t>Sampling: Changes to Clusters</a:t>
            </a:r>
            <a:r>
              <a:rPr lang="en-US" dirty="0"/>
              <a:t> (</a:t>
            </a:r>
            <a:r>
              <a:rPr lang="en-US" dirty="0" err="1"/>
              <a:t>DBScan</a:t>
            </a:r>
            <a:r>
              <a:rPr lang="en-US" dirty="0"/>
              <a:t>)</a:t>
            </a:r>
            <a:endParaRPr dirty="0"/>
          </a:p>
        </p:txBody>
      </p:sp>
      <p:pic>
        <p:nvPicPr>
          <p:cNvPr id="6146" name="Picture 2">
            <a:extLst>
              <a:ext uri="{FF2B5EF4-FFF2-40B4-BE49-F238E27FC236}">
                <a16:creationId xmlns:a16="http://schemas.microsoft.com/office/drawing/2014/main" id="{64AA0AE2-34E8-EC17-FF03-0C7C94D6C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784" y="2815450"/>
            <a:ext cx="6962432" cy="348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183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97773-7BC8-8404-BD32-FAC2511D9373}"/>
              </a:ext>
            </a:extLst>
          </p:cNvPr>
          <p:cNvSpPr>
            <a:spLocks noGrp="1"/>
          </p:cNvSpPr>
          <p:nvPr>
            <p:ph idx="1"/>
          </p:nvPr>
        </p:nvSpPr>
        <p:spPr>
          <a:xfrm>
            <a:off x="1097280" y="1903459"/>
            <a:ext cx="10058400" cy="3760891"/>
          </a:xfrm>
        </p:spPr>
        <p:txBody>
          <a:bodyPr/>
          <a:lstStyle/>
          <a:p>
            <a:r>
              <a:rPr lang="en-US" dirty="0"/>
              <a:t>The following classification report is generated after mapping the results of </a:t>
            </a:r>
            <a:r>
              <a:rPr lang="en-US" dirty="0" err="1"/>
              <a:t>DBScan</a:t>
            </a:r>
            <a:r>
              <a:rPr lang="en-US" dirty="0"/>
              <a:t> trained using oversampled data, mapped to recession values. </a:t>
            </a:r>
            <a:endParaRPr dirty="0"/>
          </a:p>
        </p:txBody>
      </p:sp>
      <p:sp>
        <p:nvSpPr>
          <p:cNvPr id="3" name="Title 2">
            <a:extLst>
              <a:ext uri="{FF2B5EF4-FFF2-40B4-BE49-F238E27FC236}">
                <a16:creationId xmlns:a16="http://schemas.microsoft.com/office/drawing/2014/main" id="{34DF8552-7CBE-19FB-6BF8-4B24DFB9F9F0}"/>
              </a:ext>
            </a:extLst>
          </p:cNvPr>
          <p:cNvSpPr>
            <a:spLocks noGrp="1"/>
          </p:cNvSpPr>
          <p:nvPr>
            <p:ph type="title"/>
          </p:nvPr>
        </p:nvSpPr>
        <p:spPr/>
        <p:txBody>
          <a:bodyPr/>
          <a:lstStyle/>
          <a:p>
            <a:r>
              <a:rPr dirty="0"/>
              <a:t>Sampling: Changes to Clusters</a:t>
            </a:r>
            <a:r>
              <a:rPr lang="en-US" dirty="0"/>
              <a:t> (</a:t>
            </a:r>
            <a:r>
              <a:rPr lang="en-US" dirty="0" err="1"/>
              <a:t>DBScan</a:t>
            </a:r>
            <a:r>
              <a:rPr lang="en-US" dirty="0"/>
              <a:t>)</a:t>
            </a:r>
            <a:endParaRPr dirty="0"/>
          </a:p>
        </p:txBody>
      </p:sp>
      <p:pic>
        <p:nvPicPr>
          <p:cNvPr id="5" name="Picture 4" descr="A number of numbers in a row&#10;&#10;Description automatically generated with medium confidence">
            <a:extLst>
              <a:ext uri="{FF2B5EF4-FFF2-40B4-BE49-F238E27FC236}">
                <a16:creationId xmlns:a16="http://schemas.microsoft.com/office/drawing/2014/main" id="{9D839982-2439-4726-8915-8F314CEED579}"/>
              </a:ext>
            </a:extLst>
          </p:cNvPr>
          <p:cNvPicPr>
            <a:picLocks noChangeAspect="1"/>
          </p:cNvPicPr>
          <p:nvPr/>
        </p:nvPicPr>
        <p:blipFill>
          <a:blip r:embed="rId2"/>
          <a:stretch>
            <a:fillRect/>
          </a:stretch>
        </p:blipFill>
        <p:spPr>
          <a:xfrm>
            <a:off x="3135630" y="3199359"/>
            <a:ext cx="5981700" cy="2108200"/>
          </a:xfrm>
          <a:prstGeom prst="rect">
            <a:avLst/>
          </a:prstGeom>
        </p:spPr>
      </p:pic>
    </p:spTree>
    <p:extLst>
      <p:ext uri="{BB962C8B-B14F-4D97-AF65-F5344CB8AC3E}">
        <p14:creationId xmlns:p14="http://schemas.microsoft.com/office/powerpoint/2010/main" val="2986549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97773-7BC8-8404-BD32-FAC2511D9373}"/>
              </a:ext>
            </a:extLst>
          </p:cNvPr>
          <p:cNvSpPr>
            <a:spLocks noGrp="1"/>
          </p:cNvSpPr>
          <p:nvPr>
            <p:ph idx="1"/>
          </p:nvPr>
        </p:nvSpPr>
        <p:spPr>
          <a:xfrm>
            <a:off x="1097280" y="1903459"/>
            <a:ext cx="10058400" cy="3760891"/>
          </a:xfrm>
        </p:spPr>
        <p:txBody>
          <a:bodyPr/>
          <a:lstStyle/>
          <a:p>
            <a:r>
              <a:rPr lang="en-US" dirty="0"/>
              <a:t>Similar to before, BIC graph was drawn to find the best k value. Based on the graph, K value of 6 was chosen. </a:t>
            </a:r>
          </a:p>
          <a:p>
            <a:r>
              <a:rPr lang="en-US" dirty="0"/>
              <a:t>Then the model was fit and predicted on the oversampled data, and the first 778 points were stored in a new column. </a:t>
            </a:r>
          </a:p>
          <a:p>
            <a:r>
              <a:rPr lang="en-US" dirty="0"/>
              <a:t>To understand and develop a mapping logic for the 6 clusters predicted by GMM, TSNE graph of the predicted GMM clusters and actual US recession values were drawn, as depicted in the following slide. </a:t>
            </a:r>
            <a:endParaRPr dirty="0"/>
          </a:p>
        </p:txBody>
      </p:sp>
      <p:sp>
        <p:nvSpPr>
          <p:cNvPr id="3" name="Title 2">
            <a:extLst>
              <a:ext uri="{FF2B5EF4-FFF2-40B4-BE49-F238E27FC236}">
                <a16:creationId xmlns:a16="http://schemas.microsoft.com/office/drawing/2014/main" id="{34DF8552-7CBE-19FB-6BF8-4B24DFB9F9F0}"/>
              </a:ext>
            </a:extLst>
          </p:cNvPr>
          <p:cNvSpPr>
            <a:spLocks noGrp="1"/>
          </p:cNvSpPr>
          <p:nvPr>
            <p:ph type="title"/>
          </p:nvPr>
        </p:nvSpPr>
        <p:spPr/>
        <p:txBody>
          <a:bodyPr/>
          <a:lstStyle/>
          <a:p>
            <a:r>
              <a:rPr dirty="0"/>
              <a:t>Sampling: Changes to Clusters</a:t>
            </a:r>
            <a:r>
              <a:rPr lang="en-US" dirty="0"/>
              <a:t> (GMM)</a:t>
            </a:r>
            <a:endParaRPr dirty="0"/>
          </a:p>
        </p:txBody>
      </p:sp>
    </p:spTree>
    <p:extLst>
      <p:ext uri="{BB962C8B-B14F-4D97-AF65-F5344CB8AC3E}">
        <p14:creationId xmlns:p14="http://schemas.microsoft.com/office/powerpoint/2010/main" val="2909120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97773-7BC8-8404-BD32-FAC2511D9373}"/>
              </a:ext>
            </a:extLst>
          </p:cNvPr>
          <p:cNvSpPr>
            <a:spLocks noGrp="1"/>
          </p:cNvSpPr>
          <p:nvPr>
            <p:ph idx="1"/>
          </p:nvPr>
        </p:nvSpPr>
        <p:spPr>
          <a:xfrm>
            <a:off x="1097280" y="1903459"/>
            <a:ext cx="10058400" cy="3760891"/>
          </a:xfrm>
        </p:spPr>
        <p:txBody>
          <a:bodyPr/>
          <a:lstStyle/>
          <a:p>
            <a:r>
              <a:rPr lang="en-US" dirty="0"/>
              <a:t>A quick glance seems to indicate cluster 0,1,3,4, match nicely with recession values. </a:t>
            </a:r>
            <a:endParaRPr dirty="0"/>
          </a:p>
        </p:txBody>
      </p:sp>
      <p:sp>
        <p:nvSpPr>
          <p:cNvPr id="3" name="Title 2">
            <a:extLst>
              <a:ext uri="{FF2B5EF4-FFF2-40B4-BE49-F238E27FC236}">
                <a16:creationId xmlns:a16="http://schemas.microsoft.com/office/drawing/2014/main" id="{34DF8552-7CBE-19FB-6BF8-4B24DFB9F9F0}"/>
              </a:ext>
            </a:extLst>
          </p:cNvPr>
          <p:cNvSpPr>
            <a:spLocks noGrp="1"/>
          </p:cNvSpPr>
          <p:nvPr>
            <p:ph type="title"/>
          </p:nvPr>
        </p:nvSpPr>
        <p:spPr/>
        <p:txBody>
          <a:bodyPr/>
          <a:lstStyle/>
          <a:p>
            <a:r>
              <a:rPr dirty="0"/>
              <a:t>Sampling: Changes to Clusters</a:t>
            </a:r>
            <a:r>
              <a:rPr lang="en-US" dirty="0"/>
              <a:t> (GMM)</a:t>
            </a:r>
            <a:endParaRPr dirty="0"/>
          </a:p>
        </p:txBody>
      </p:sp>
      <p:pic>
        <p:nvPicPr>
          <p:cNvPr id="8194" name="Picture 2">
            <a:extLst>
              <a:ext uri="{FF2B5EF4-FFF2-40B4-BE49-F238E27FC236}">
                <a16:creationId xmlns:a16="http://schemas.microsoft.com/office/drawing/2014/main" id="{F6C5627E-A6A9-556B-E98F-4AE5BA3F0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360" y="2328802"/>
            <a:ext cx="7195280" cy="360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203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97773-7BC8-8404-BD32-FAC2511D9373}"/>
              </a:ext>
            </a:extLst>
          </p:cNvPr>
          <p:cNvSpPr>
            <a:spLocks noGrp="1"/>
          </p:cNvSpPr>
          <p:nvPr>
            <p:ph idx="1"/>
          </p:nvPr>
        </p:nvSpPr>
        <p:spPr>
          <a:xfrm>
            <a:off x="1097280" y="1903459"/>
            <a:ext cx="10058400" cy="3760891"/>
          </a:xfrm>
        </p:spPr>
        <p:txBody>
          <a:bodyPr/>
          <a:lstStyle/>
          <a:p>
            <a:r>
              <a:rPr lang="en-US" dirty="0"/>
              <a:t>Based on this results, the mentioned clusters were mapped to indicate recession value of 1. The resulting TSNE graphs are as follows. </a:t>
            </a:r>
            <a:endParaRPr dirty="0"/>
          </a:p>
        </p:txBody>
      </p:sp>
      <p:sp>
        <p:nvSpPr>
          <p:cNvPr id="3" name="Title 2">
            <a:extLst>
              <a:ext uri="{FF2B5EF4-FFF2-40B4-BE49-F238E27FC236}">
                <a16:creationId xmlns:a16="http://schemas.microsoft.com/office/drawing/2014/main" id="{34DF8552-7CBE-19FB-6BF8-4B24DFB9F9F0}"/>
              </a:ext>
            </a:extLst>
          </p:cNvPr>
          <p:cNvSpPr>
            <a:spLocks noGrp="1"/>
          </p:cNvSpPr>
          <p:nvPr>
            <p:ph type="title"/>
          </p:nvPr>
        </p:nvSpPr>
        <p:spPr/>
        <p:txBody>
          <a:bodyPr/>
          <a:lstStyle/>
          <a:p>
            <a:r>
              <a:rPr dirty="0"/>
              <a:t>Sampling: Changes to Clusters</a:t>
            </a:r>
            <a:r>
              <a:rPr lang="en-US" dirty="0"/>
              <a:t> (GMM)</a:t>
            </a:r>
            <a:endParaRPr dirty="0"/>
          </a:p>
        </p:txBody>
      </p:sp>
      <p:pic>
        <p:nvPicPr>
          <p:cNvPr id="10242" name="Picture 2">
            <a:extLst>
              <a:ext uri="{FF2B5EF4-FFF2-40B4-BE49-F238E27FC236}">
                <a16:creationId xmlns:a16="http://schemas.microsoft.com/office/drawing/2014/main" id="{78FE46A6-50E4-0A4B-1DE4-6C16AE461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401" y="2636351"/>
            <a:ext cx="7380157" cy="369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558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097773-7BC8-8404-BD32-FAC2511D9373}"/>
              </a:ext>
            </a:extLst>
          </p:cNvPr>
          <p:cNvSpPr>
            <a:spLocks noGrp="1"/>
          </p:cNvSpPr>
          <p:nvPr>
            <p:ph idx="1"/>
          </p:nvPr>
        </p:nvSpPr>
        <p:spPr>
          <a:xfrm>
            <a:off x="1097280" y="1903459"/>
            <a:ext cx="10058400" cy="3760891"/>
          </a:xfrm>
        </p:spPr>
        <p:txBody>
          <a:bodyPr/>
          <a:lstStyle/>
          <a:p>
            <a:r>
              <a:rPr lang="en-US" dirty="0"/>
              <a:t>Finally, the following classification report was generated for the values predicted by GMM with (k=6). </a:t>
            </a:r>
            <a:endParaRPr dirty="0"/>
          </a:p>
        </p:txBody>
      </p:sp>
      <p:sp>
        <p:nvSpPr>
          <p:cNvPr id="3" name="Title 2">
            <a:extLst>
              <a:ext uri="{FF2B5EF4-FFF2-40B4-BE49-F238E27FC236}">
                <a16:creationId xmlns:a16="http://schemas.microsoft.com/office/drawing/2014/main" id="{34DF8552-7CBE-19FB-6BF8-4B24DFB9F9F0}"/>
              </a:ext>
            </a:extLst>
          </p:cNvPr>
          <p:cNvSpPr>
            <a:spLocks noGrp="1"/>
          </p:cNvSpPr>
          <p:nvPr>
            <p:ph type="title"/>
          </p:nvPr>
        </p:nvSpPr>
        <p:spPr/>
        <p:txBody>
          <a:bodyPr/>
          <a:lstStyle/>
          <a:p>
            <a:r>
              <a:rPr dirty="0"/>
              <a:t>Sampling: Changes to Clusters</a:t>
            </a:r>
            <a:r>
              <a:rPr lang="en-US" dirty="0"/>
              <a:t> (GMM)</a:t>
            </a:r>
            <a:endParaRPr dirty="0"/>
          </a:p>
        </p:txBody>
      </p:sp>
      <p:pic>
        <p:nvPicPr>
          <p:cNvPr id="5" name="Picture 4" descr="A screenshot of a computer screen&#10;&#10;Description automatically generated">
            <a:extLst>
              <a:ext uri="{FF2B5EF4-FFF2-40B4-BE49-F238E27FC236}">
                <a16:creationId xmlns:a16="http://schemas.microsoft.com/office/drawing/2014/main" id="{9748FE93-7CF8-15AE-E329-E919D800C5FE}"/>
              </a:ext>
            </a:extLst>
          </p:cNvPr>
          <p:cNvPicPr>
            <a:picLocks noChangeAspect="1"/>
          </p:cNvPicPr>
          <p:nvPr/>
        </p:nvPicPr>
        <p:blipFill>
          <a:blip r:embed="rId2"/>
          <a:stretch>
            <a:fillRect/>
          </a:stretch>
        </p:blipFill>
        <p:spPr>
          <a:xfrm>
            <a:off x="1097280" y="2923079"/>
            <a:ext cx="10332533" cy="2368449"/>
          </a:xfrm>
          <a:prstGeom prst="rect">
            <a:avLst/>
          </a:prstGeom>
        </p:spPr>
      </p:pic>
    </p:spTree>
    <p:extLst>
      <p:ext uri="{BB962C8B-B14F-4D97-AF65-F5344CB8AC3E}">
        <p14:creationId xmlns:p14="http://schemas.microsoft.com/office/powerpoint/2010/main" val="4074272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F82B8-B673-43D2-ECB6-83D4F753449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58457D-E045-31BC-2312-A373FF64C76A}"/>
              </a:ext>
            </a:extLst>
          </p:cNvPr>
          <p:cNvSpPr>
            <a:spLocks noGrp="1"/>
          </p:cNvSpPr>
          <p:nvPr>
            <p:ph idx="1"/>
          </p:nvPr>
        </p:nvSpPr>
        <p:spPr>
          <a:xfrm>
            <a:off x="1097280" y="2108201"/>
            <a:ext cx="10058400" cy="3760891"/>
          </a:xfrm>
        </p:spPr>
        <p:txBody>
          <a:bodyPr/>
          <a:lstStyle/>
          <a:p>
            <a:r>
              <a:rPr lang="en-US" dirty="0" err="1"/>
              <a:t>DBScan</a:t>
            </a:r>
            <a:r>
              <a:rPr lang="en-US" dirty="0"/>
              <a:t> (eps=7) achieved the best performance in identifying recession months post-SMOTE.</a:t>
            </a:r>
          </a:p>
          <a:p>
            <a:r>
              <a:rPr lang="en-US" dirty="0"/>
              <a:t>The algorithm balanced precision (0.88) and recall (0.89), resulting in a strong F1-score of 0.89.</a:t>
            </a:r>
          </a:p>
          <a:p>
            <a:r>
              <a:rPr lang="en-US" dirty="0"/>
              <a:t>It outperformed </a:t>
            </a:r>
            <a:r>
              <a:rPr lang="en-US" dirty="0" err="1"/>
              <a:t>KMeans</a:t>
            </a:r>
            <a:r>
              <a:rPr lang="en-US" dirty="0"/>
              <a:t> and GMM, which had high recall but significantly lower precision.</a:t>
            </a:r>
          </a:p>
          <a:p>
            <a:r>
              <a:rPr lang="en-US" dirty="0" err="1"/>
              <a:t>DBScan</a:t>
            </a:r>
            <a:r>
              <a:rPr lang="en-US" dirty="0"/>
              <a:t> produced the highest overall accuracy (0.97) and macro average F1-score (0.93).</a:t>
            </a:r>
          </a:p>
          <a:p>
            <a:r>
              <a:rPr lang="en-US" dirty="0" err="1"/>
              <a:t>DBScan</a:t>
            </a:r>
            <a:r>
              <a:rPr lang="en-US" dirty="0"/>
              <a:t> is recommended as the most effective algorithm for detecting recession in this assignment after addressing class imbalance.</a:t>
            </a:r>
          </a:p>
          <a:p>
            <a:endParaRPr dirty="0"/>
          </a:p>
        </p:txBody>
      </p:sp>
      <p:sp>
        <p:nvSpPr>
          <p:cNvPr id="3" name="Title 2">
            <a:extLst>
              <a:ext uri="{FF2B5EF4-FFF2-40B4-BE49-F238E27FC236}">
                <a16:creationId xmlns:a16="http://schemas.microsoft.com/office/drawing/2014/main" id="{9F8715DD-18E6-EFF8-335B-956A3B249804}"/>
              </a:ext>
            </a:extLst>
          </p:cNvPr>
          <p:cNvSpPr>
            <a:spLocks noGrp="1"/>
          </p:cNvSpPr>
          <p:nvPr>
            <p:ph type="title"/>
          </p:nvPr>
        </p:nvSpPr>
        <p:spPr>
          <a:xfrm>
            <a:off x="1097279" y="286603"/>
            <a:ext cx="10933355" cy="1450757"/>
          </a:xfrm>
        </p:spPr>
        <p:txBody>
          <a:bodyPr/>
          <a:lstStyle/>
          <a:p>
            <a:r>
              <a:rPr dirty="0"/>
              <a:t>Cluster Analysis: “Best” Model with Sampling</a:t>
            </a:r>
          </a:p>
        </p:txBody>
      </p:sp>
    </p:spTree>
    <p:extLst>
      <p:ext uri="{BB962C8B-B14F-4D97-AF65-F5344CB8AC3E}">
        <p14:creationId xmlns:p14="http://schemas.microsoft.com/office/powerpoint/2010/main" val="1814102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B847FF-BC54-D953-B772-FB26BAA58198}"/>
              </a:ext>
            </a:extLst>
          </p:cNvPr>
          <p:cNvSpPr>
            <a:spLocks noGrp="1"/>
          </p:cNvSpPr>
          <p:nvPr>
            <p:ph idx="1"/>
          </p:nvPr>
        </p:nvSpPr>
        <p:spPr/>
        <p:txBody>
          <a:bodyPr>
            <a:normAutofit lnSpcReduction="10000"/>
          </a:bodyPr>
          <a:lstStyle/>
          <a:p>
            <a:r>
              <a:rPr lang="en-US" dirty="0"/>
              <a:t>Sampling is highly recommended. Without it, models struggled to detect recession months due to severe class imbalance (only ~12% of the data).</a:t>
            </a:r>
          </a:p>
          <a:p>
            <a:r>
              <a:rPr lang="en-US" dirty="0"/>
              <a:t>SMOTE oversampling provided a balanced dataset, enabling clustering algorithms to more effectively identify recession structures.</a:t>
            </a:r>
          </a:p>
          <a:p>
            <a:r>
              <a:rPr lang="en-US" dirty="0"/>
              <a:t>After oversampling, DBSCAN (eps=7) achieved a strong balance of precision (0.88) and recall (0.89), resulting in an F1-score of 0.89 and accuracy of 0.97.</a:t>
            </a:r>
          </a:p>
          <a:p>
            <a:r>
              <a:rPr lang="en-US" dirty="0"/>
              <a:t>In contrast, pre-sampling models either underperformed or had high recall but very low precision (e.g., </a:t>
            </a:r>
            <a:r>
              <a:rPr lang="en-US" dirty="0" err="1"/>
              <a:t>KMeans</a:t>
            </a:r>
            <a:r>
              <a:rPr lang="en-US" dirty="0"/>
              <a:t> k=4).</a:t>
            </a:r>
          </a:p>
          <a:p>
            <a:r>
              <a:rPr lang="en-US" dirty="0"/>
              <a:t>Sampling revealed structures in the data that unsupervised models failed to detect on their own.</a:t>
            </a:r>
            <a:endParaRPr dirty="0"/>
          </a:p>
        </p:txBody>
      </p:sp>
      <p:sp>
        <p:nvSpPr>
          <p:cNvPr id="3" name="Title 2">
            <a:extLst>
              <a:ext uri="{FF2B5EF4-FFF2-40B4-BE49-F238E27FC236}">
                <a16:creationId xmlns:a16="http://schemas.microsoft.com/office/drawing/2014/main" id="{0FFB0AF8-A7A9-B489-BCBD-34ABB8D286BB}"/>
              </a:ext>
            </a:extLst>
          </p:cNvPr>
          <p:cNvSpPr>
            <a:spLocks noGrp="1"/>
          </p:cNvSpPr>
          <p:nvPr>
            <p:ph type="title"/>
          </p:nvPr>
        </p:nvSpPr>
        <p:spPr/>
        <p:txBody>
          <a:bodyPr/>
          <a:lstStyle/>
          <a:p>
            <a:r>
              <a:rPr dirty="0"/>
              <a:t>Recommendation</a:t>
            </a:r>
          </a:p>
        </p:txBody>
      </p:sp>
    </p:spTree>
    <p:extLst>
      <p:ext uri="{BB962C8B-B14F-4D97-AF65-F5344CB8AC3E}">
        <p14:creationId xmlns:p14="http://schemas.microsoft.com/office/powerpoint/2010/main" val="4078791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3D6653-A63D-0024-43A9-F192541023DE}"/>
              </a:ext>
            </a:extLst>
          </p:cNvPr>
          <p:cNvSpPr>
            <a:spLocks noGrp="1"/>
          </p:cNvSpPr>
          <p:nvPr>
            <p:ph idx="1"/>
          </p:nvPr>
        </p:nvSpPr>
        <p:spPr/>
        <p:txBody>
          <a:bodyPr>
            <a:normAutofit fontScale="77500" lnSpcReduction="20000"/>
          </a:bodyPr>
          <a:lstStyle/>
          <a:p>
            <a:r>
              <a:rPr lang="en-US" dirty="0"/>
              <a:t>Macroeconomic indicators carry hidden recession signals. Despite not being explicitly labeled, features like employment rates, industrial production, consumer sentiment, and financial spreads clustered meaningfully around historical recession periods — proving their predictive power when modeled properly.</a:t>
            </a:r>
          </a:p>
          <a:p>
            <a:r>
              <a:rPr lang="en-US" dirty="0"/>
              <a:t>Imbalanced data masks critical events like recessions. In real-world policymaking or financial planning, underrepresenting rare but impactful events (like recessions) can lead to missed signals. This project shows the importance of balancing datasets to avoid blind spots.</a:t>
            </a:r>
          </a:p>
          <a:p>
            <a:r>
              <a:rPr lang="en-US" dirty="0"/>
              <a:t>Unsupervised models, when guided by sampling and dimensionality reduction, can uncover hidden economic patterns. DBSCAN, paired with SMOTE and t-SNE, successfully separated recession periods without labels — a valuable capability for early warning systems in economics or finance.</a:t>
            </a:r>
          </a:p>
          <a:p>
            <a:r>
              <a:rPr lang="en-US" dirty="0" err="1"/>
              <a:t>KMeans</a:t>
            </a:r>
            <a:r>
              <a:rPr lang="en-US" dirty="0"/>
              <a:t> is simple but limited when working with complex, noisy economic data. Its performance varied significantly with different k values and lacked robustness before sampling.</a:t>
            </a:r>
          </a:p>
          <a:p>
            <a:r>
              <a:rPr lang="en-US" dirty="0"/>
              <a:t>Data preparation is as crucial if not more as model selection. The combination of </a:t>
            </a:r>
            <a:r>
              <a:rPr lang="en-US" dirty="0" err="1"/>
              <a:t>PowerTransformer</a:t>
            </a:r>
            <a:r>
              <a:rPr lang="en-US" dirty="0"/>
              <a:t> and SMOTE not only improved numerical stability but also helped align the feature space with meaningful economic regimes.</a:t>
            </a:r>
            <a:endParaRPr dirty="0"/>
          </a:p>
        </p:txBody>
      </p:sp>
      <p:sp>
        <p:nvSpPr>
          <p:cNvPr id="3" name="Title 2">
            <a:extLst>
              <a:ext uri="{FF2B5EF4-FFF2-40B4-BE49-F238E27FC236}">
                <a16:creationId xmlns:a16="http://schemas.microsoft.com/office/drawing/2014/main" id="{5816E9C4-2FBC-D899-B026-7B79B4087222}"/>
              </a:ext>
            </a:extLst>
          </p:cNvPr>
          <p:cNvSpPr>
            <a:spLocks noGrp="1"/>
          </p:cNvSpPr>
          <p:nvPr>
            <p:ph type="title"/>
          </p:nvPr>
        </p:nvSpPr>
        <p:spPr/>
        <p:txBody>
          <a:bodyPr/>
          <a:lstStyle/>
          <a:p>
            <a:r>
              <a:rPr dirty="0"/>
              <a:t>Insights</a:t>
            </a:r>
          </a:p>
        </p:txBody>
      </p:sp>
    </p:spTree>
    <p:extLst>
      <p:ext uri="{BB962C8B-B14F-4D97-AF65-F5344CB8AC3E}">
        <p14:creationId xmlns:p14="http://schemas.microsoft.com/office/powerpoint/2010/main" val="467470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D3EE4-2ABE-A748-0BA5-36CCA449FF0D}"/>
              </a:ext>
            </a:extLst>
          </p:cNvPr>
          <p:cNvSpPr>
            <a:spLocks noGrp="1"/>
          </p:cNvSpPr>
          <p:nvPr>
            <p:ph idx="1"/>
          </p:nvPr>
        </p:nvSpPr>
        <p:spPr/>
        <p:txBody>
          <a:bodyPr/>
          <a:lstStyle/>
          <a:p>
            <a:pPr marL="0" indent="0">
              <a:buNone/>
              <a:defRPr sz="1600"/>
            </a:pPr>
            <a:r>
              <a:rPr lang="en-US" dirty="0"/>
              <a:t> T</a:t>
            </a:r>
            <a:r>
              <a:rPr dirty="0"/>
              <a:t>SNE was used for 2D visualization</a:t>
            </a:r>
            <a:r>
              <a:rPr lang="en-US" dirty="0"/>
              <a:t> of X and y</a:t>
            </a:r>
            <a:r>
              <a:rPr dirty="0"/>
              <a:t> after Transforming the data.</a:t>
            </a:r>
            <a:r>
              <a:rPr lang="en-US" dirty="0"/>
              <a:t> This allows for reducing the dimensionality   of the data while preserving the original structure. </a:t>
            </a:r>
          </a:p>
          <a:p>
            <a:pPr marL="0" indent="0">
              <a:buNone/>
              <a:defRPr sz="1600"/>
            </a:pPr>
            <a:r>
              <a:rPr lang="en-US" dirty="0"/>
              <a:t> TSNE of original data was plotted while extracting the labels for each point from </a:t>
            </a:r>
            <a:r>
              <a:rPr lang="en-US" dirty="0" err="1"/>
              <a:t>y_merged</a:t>
            </a:r>
            <a:r>
              <a:rPr lang="en-US" dirty="0"/>
              <a:t> (US Recession). The following slide contains a visualization of TSNE. </a:t>
            </a:r>
          </a:p>
          <a:p>
            <a:pPr marL="0" indent="0">
              <a:buNone/>
              <a:defRPr sz="1600"/>
            </a:pPr>
            <a:r>
              <a:rPr lang="en-US" dirty="0"/>
              <a:t>The plots shows clusters of recession and non recession rows in the data, while the dimensionality is reduced for better insights. </a:t>
            </a:r>
          </a:p>
          <a:p>
            <a:pPr marL="0" indent="0">
              <a:buNone/>
              <a:defRPr sz="1600"/>
            </a:pPr>
            <a:r>
              <a:rPr lang="en-US" dirty="0"/>
              <a:t>This visual can be helpful to see if there are any obvious clustering of data.</a:t>
            </a:r>
            <a:endParaRPr dirty="0"/>
          </a:p>
        </p:txBody>
      </p:sp>
      <p:sp>
        <p:nvSpPr>
          <p:cNvPr id="3" name="Title 2">
            <a:extLst>
              <a:ext uri="{FF2B5EF4-FFF2-40B4-BE49-F238E27FC236}">
                <a16:creationId xmlns:a16="http://schemas.microsoft.com/office/drawing/2014/main" id="{92290AE0-7CF4-1526-F647-3811CAB1A9BA}"/>
              </a:ext>
            </a:extLst>
          </p:cNvPr>
          <p:cNvSpPr>
            <a:spLocks noGrp="1"/>
          </p:cNvSpPr>
          <p:nvPr>
            <p:ph type="title"/>
          </p:nvPr>
        </p:nvSpPr>
        <p:spPr/>
        <p:txBody>
          <a:bodyPr/>
          <a:lstStyle/>
          <a:p>
            <a:r>
              <a:t>TSNE</a:t>
            </a:r>
          </a:p>
        </p:txBody>
      </p:sp>
    </p:spTree>
    <p:extLst>
      <p:ext uri="{BB962C8B-B14F-4D97-AF65-F5344CB8AC3E}">
        <p14:creationId xmlns:p14="http://schemas.microsoft.com/office/powerpoint/2010/main" val="1964829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290AE0-7CF4-1526-F647-3811CAB1A9BA}"/>
              </a:ext>
            </a:extLst>
          </p:cNvPr>
          <p:cNvSpPr>
            <a:spLocks noGrp="1"/>
          </p:cNvSpPr>
          <p:nvPr>
            <p:ph type="title"/>
          </p:nvPr>
        </p:nvSpPr>
        <p:spPr/>
        <p:txBody>
          <a:bodyPr/>
          <a:lstStyle/>
          <a:p>
            <a:r>
              <a:t>TSNE</a:t>
            </a:r>
          </a:p>
        </p:txBody>
      </p:sp>
      <p:pic>
        <p:nvPicPr>
          <p:cNvPr id="6" name="Content Placeholder 5">
            <a:extLst>
              <a:ext uri="{FF2B5EF4-FFF2-40B4-BE49-F238E27FC236}">
                <a16:creationId xmlns:a16="http://schemas.microsoft.com/office/drawing/2014/main" id="{0A8A6AB1-5B0D-B211-74AB-257D8E5239F5}"/>
              </a:ext>
            </a:extLst>
          </p:cNvPr>
          <p:cNvPicPr>
            <a:picLocks noGrp="1" noChangeAspect="1"/>
          </p:cNvPicPr>
          <p:nvPr>
            <p:ph idx="1"/>
          </p:nvPr>
        </p:nvPicPr>
        <p:blipFill>
          <a:blip r:embed="rId2"/>
          <a:stretch>
            <a:fillRect/>
          </a:stretch>
        </p:blipFill>
        <p:spPr>
          <a:xfrm>
            <a:off x="4251845" y="2108200"/>
            <a:ext cx="3748636" cy="3760788"/>
          </a:xfrm>
        </p:spPr>
      </p:pic>
    </p:spTree>
    <p:extLst>
      <p:ext uri="{BB962C8B-B14F-4D97-AF65-F5344CB8AC3E}">
        <p14:creationId xmlns:p14="http://schemas.microsoft.com/office/powerpoint/2010/main" val="4004897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FB4E363-5860-42CE-948A-0149BE5D416E}"/>
              </a:ext>
            </a:extLst>
          </p:cNvPr>
          <p:cNvSpPr>
            <a:spLocks noGrp="1"/>
          </p:cNvSpPr>
          <p:nvPr>
            <p:ph idx="1"/>
          </p:nvPr>
        </p:nvSpPr>
        <p:spPr/>
        <p:txBody>
          <a:bodyPr/>
          <a:lstStyle/>
          <a:p>
            <a:endParaRPr dirty="0"/>
          </a:p>
          <a:p>
            <a:pPr>
              <a:defRPr sz="1600"/>
            </a:pPr>
            <a:r>
              <a:rPr lang="en-US" dirty="0"/>
              <a:t>Inertia and silhouette scores were plotted using the function </a:t>
            </a:r>
            <a:r>
              <a:rPr lang="en-US" dirty="0" err="1"/>
              <a:t>inertia_silhouette_plot</a:t>
            </a:r>
            <a:r>
              <a:rPr lang="en-US" dirty="0"/>
              <a:t> to find out ideal K values for this assignment </a:t>
            </a:r>
          </a:p>
          <a:p>
            <a:pPr>
              <a:defRPr sz="1600"/>
            </a:pPr>
            <a:r>
              <a:rPr lang="en-US" dirty="0"/>
              <a:t>To determine the ideal value of k, one typically looks for a balance between low inertia and a high silhouette coefficient.</a:t>
            </a:r>
          </a:p>
          <a:p>
            <a:pPr>
              <a:defRPr sz="1600"/>
            </a:pPr>
            <a:r>
              <a:rPr lang="en-US" dirty="0"/>
              <a:t>The following visuals represent the inertia and silhouette analysis. </a:t>
            </a:r>
            <a:endParaRPr dirty="0"/>
          </a:p>
        </p:txBody>
      </p:sp>
      <p:sp>
        <p:nvSpPr>
          <p:cNvPr id="2" name="Title 1">
            <a:extLst>
              <a:ext uri="{FF2B5EF4-FFF2-40B4-BE49-F238E27FC236}">
                <a16:creationId xmlns:a16="http://schemas.microsoft.com/office/drawing/2014/main" id="{153FED83-0319-475D-8627-164E26ED1F1C}"/>
              </a:ext>
            </a:extLst>
          </p:cNvPr>
          <p:cNvSpPr>
            <a:spLocks noGrp="1"/>
          </p:cNvSpPr>
          <p:nvPr>
            <p:ph type="title"/>
          </p:nvPr>
        </p:nvSpPr>
        <p:spPr/>
        <p:txBody>
          <a:bodyPr/>
          <a:lstStyle/>
          <a:p>
            <a:r>
              <a:t>Cluster Analysis: K-Means</a:t>
            </a:r>
          </a:p>
        </p:txBody>
      </p:sp>
    </p:spTree>
    <p:extLst>
      <p:ext uri="{BB962C8B-B14F-4D97-AF65-F5344CB8AC3E}">
        <p14:creationId xmlns:p14="http://schemas.microsoft.com/office/powerpoint/2010/main" val="209183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ED83-0319-475D-8627-164E26ED1F1C}"/>
              </a:ext>
            </a:extLst>
          </p:cNvPr>
          <p:cNvSpPr>
            <a:spLocks noGrp="1"/>
          </p:cNvSpPr>
          <p:nvPr>
            <p:ph type="title"/>
          </p:nvPr>
        </p:nvSpPr>
        <p:spPr/>
        <p:txBody>
          <a:bodyPr/>
          <a:lstStyle/>
          <a:p>
            <a:r>
              <a:t>Cluster Analysis: K-Means</a:t>
            </a:r>
          </a:p>
        </p:txBody>
      </p:sp>
      <p:pic>
        <p:nvPicPr>
          <p:cNvPr id="5" name="Content Placeholder 4">
            <a:extLst>
              <a:ext uri="{FF2B5EF4-FFF2-40B4-BE49-F238E27FC236}">
                <a16:creationId xmlns:a16="http://schemas.microsoft.com/office/drawing/2014/main" id="{7E803ECE-48BE-669F-0DCF-AC1DCCEEACB0}"/>
              </a:ext>
            </a:extLst>
          </p:cNvPr>
          <p:cNvPicPr>
            <a:picLocks noGrp="1" noChangeAspect="1"/>
          </p:cNvPicPr>
          <p:nvPr>
            <p:ph idx="1"/>
          </p:nvPr>
        </p:nvPicPr>
        <p:blipFill>
          <a:blip r:embed="rId2"/>
          <a:stretch>
            <a:fillRect/>
          </a:stretch>
        </p:blipFill>
        <p:spPr>
          <a:xfrm>
            <a:off x="96525" y="2053772"/>
            <a:ext cx="5114192" cy="3760788"/>
          </a:xfrm>
        </p:spPr>
      </p:pic>
      <p:pic>
        <p:nvPicPr>
          <p:cNvPr id="6" name="Picture 5">
            <a:extLst>
              <a:ext uri="{FF2B5EF4-FFF2-40B4-BE49-F238E27FC236}">
                <a16:creationId xmlns:a16="http://schemas.microsoft.com/office/drawing/2014/main" id="{15114D33-B3B8-9955-B374-54DC7CAD00E3}"/>
              </a:ext>
            </a:extLst>
          </p:cNvPr>
          <p:cNvPicPr>
            <a:picLocks noChangeAspect="1"/>
          </p:cNvPicPr>
          <p:nvPr/>
        </p:nvPicPr>
        <p:blipFill rotWithShape="1">
          <a:blip r:embed="rId3"/>
          <a:srcRect b="50265"/>
          <a:stretch/>
        </p:blipFill>
        <p:spPr>
          <a:xfrm>
            <a:off x="5305941" y="2053772"/>
            <a:ext cx="3350687" cy="3410857"/>
          </a:xfrm>
          <a:prstGeom prst="rect">
            <a:avLst/>
          </a:prstGeom>
        </p:spPr>
      </p:pic>
      <p:pic>
        <p:nvPicPr>
          <p:cNvPr id="9" name="Picture 8" descr="A group of graphs with different colored lines&#10;&#10;Description automatically generated with medium confidence">
            <a:extLst>
              <a:ext uri="{FF2B5EF4-FFF2-40B4-BE49-F238E27FC236}">
                <a16:creationId xmlns:a16="http://schemas.microsoft.com/office/drawing/2014/main" id="{08B28332-9EFA-289E-AA65-286202B571E3}"/>
              </a:ext>
            </a:extLst>
          </p:cNvPr>
          <p:cNvPicPr>
            <a:picLocks noChangeAspect="1"/>
          </p:cNvPicPr>
          <p:nvPr/>
        </p:nvPicPr>
        <p:blipFill rotWithShape="1">
          <a:blip r:embed="rId3"/>
          <a:srcRect l="-910" t="49048" r="910"/>
          <a:stretch/>
        </p:blipFill>
        <p:spPr>
          <a:xfrm>
            <a:off x="8744788" y="2053772"/>
            <a:ext cx="3350687" cy="3494314"/>
          </a:xfrm>
          <a:prstGeom prst="rect">
            <a:avLst/>
          </a:prstGeom>
        </p:spPr>
      </p:pic>
    </p:spTree>
    <p:extLst>
      <p:ext uri="{BB962C8B-B14F-4D97-AF65-F5344CB8AC3E}">
        <p14:creationId xmlns:p14="http://schemas.microsoft.com/office/powerpoint/2010/main" val="2444093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FB4E363-5860-42CE-948A-0149BE5D416E}"/>
              </a:ext>
            </a:extLst>
          </p:cNvPr>
          <p:cNvSpPr>
            <a:spLocks noGrp="1"/>
          </p:cNvSpPr>
          <p:nvPr>
            <p:ph idx="1"/>
          </p:nvPr>
        </p:nvSpPr>
        <p:spPr/>
        <p:txBody>
          <a:bodyPr/>
          <a:lstStyle/>
          <a:p>
            <a:endParaRPr dirty="0"/>
          </a:p>
          <a:p>
            <a:pPr>
              <a:defRPr sz="1600"/>
            </a:pPr>
            <a:r>
              <a:rPr lang="en-US" dirty="0"/>
              <a:t>Since K = 3 and K =4 have the same silhouette score, two different models with K = 3 and K = 4 were created to evaluate which k value is optimal. </a:t>
            </a:r>
          </a:p>
          <a:p>
            <a:pPr>
              <a:defRPr sz="1600"/>
            </a:pPr>
            <a:r>
              <a:rPr lang="en-US" dirty="0"/>
              <a:t>The histogram of different clusters were plotted to gain better insight on how the algorithms are clustering. </a:t>
            </a:r>
          </a:p>
          <a:p>
            <a:pPr>
              <a:defRPr sz="1600"/>
            </a:pPr>
            <a:r>
              <a:rPr lang="en-US" dirty="0"/>
              <a:t>The next step would be to understand which cluster captures recession data. </a:t>
            </a:r>
          </a:p>
          <a:p>
            <a:pPr>
              <a:defRPr sz="1600"/>
            </a:pPr>
            <a:r>
              <a:rPr lang="en-US" dirty="0"/>
              <a:t>TSNE was plotted for K-means model with K value of 3 and 4 and was compared to TSNE of </a:t>
            </a:r>
            <a:r>
              <a:rPr lang="en-US" dirty="0" err="1"/>
              <a:t>US_Recession</a:t>
            </a:r>
            <a:r>
              <a:rPr lang="en-US" dirty="0"/>
              <a:t> data. </a:t>
            </a:r>
          </a:p>
        </p:txBody>
      </p:sp>
      <p:sp>
        <p:nvSpPr>
          <p:cNvPr id="2" name="Title 1">
            <a:extLst>
              <a:ext uri="{FF2B5EF4-FFF2-40B4-BE49-F238E27FC236}">
                <a16:creationId xmlns:a16="http://schemas.microsoft.com/office/drawing/2014/main" id="{153FED83-0319-475D-8627-164E26ED1F1C}"/>
              </a:ext>
            </a:extLst>
          </p:cNvPr>
          <p:cNvSpPr>
            <a:spLocks noGrp="1"/>
          </p:cNvSpPr>
          <p:nvPr>
            <p:ph type="title"/>
          </p:nvPr>
        </p:nvSpPr>
        <p:spPr/>
        <p:txBody>
          <a:bodyPr/>
          <a:lstStyle/>
          <a:p>
            <a:r>
              <a:t>Cluster Analysis: K-Means</a:t>
            </a:r>
          </a:p>
        </p:txBody>
      </p:sp>
    </p:spTree>
    <p:extLst>
      <p:ext uri="{BB962C8B-B14F-4D97-AF65-F5344CB8AC3E}">
        <p14:creationId xmlns:p14="http://schemas.microsoft.com/office/powerpoint/2010/main" val="1148024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FB4E363-5860-42CE-948A-0149BE5D416E}"/>
              </a:ext>
            </a:extLst>
          </p:cNvPr>
          <p:cNvSpPr>
            <a:spLocks noGrp="1"/>
          </p:cNvSpPr>
          <p:nvPr>
            <p:ph idx="1"/>
          </p:nvPr>
        </p:nvSpPr>
        <p:spPr>
          <a:xfrm>
            <a:off x="1097280" y="1901654"/>
            <a:ext cx="10058400" cy="3760891"/>
          </a:xfrm>
        </p:spPr>
        <p:txBody>
          <a:bodyPr/>
          <a:lstStyle/>
          <a:p>
            <a:r>
              <a:rPr lang="en-US" dirty="0"/>
              <a:t>The visual representation bellow indicates that k = 4 can cluster the data in a way that matches the shape of recession months well. </a:t>
            </a:r>
          </a:p>
          <a:p>
            <a:r>
              <a:rPr lang="en-US" dirty="0"/>
              <a:t>In the far right plot, yellow values correspond to recession months. The plot in the middle seems to be able to capture that cluster (purple values). In the next step, cluster are mapped to a recession value of zero or one.  </a:t>
            </a:r>
          </a:p>
        </p:txBody>
      </p:sp>
      <p:sp>
        <p:nvSpPr>
          <p:cNvPr id="2" name="Title 1">
            <a:extLst>
              <a:ext uri="{FF2B5EF4-FFF2-40B4-BE49-F238E27FC236}">
                <a16:creationId xmlns:a16="http://schemas.microsoft.com/office/drawing/2014/main" id="{153FED83-0319-475D-8627-164E26ED1F1C}"/>
              </a:ext>
            </a:extLst>
          </p:cNvPr>
          <p:cNvSpPr>
            <a:spLocks noGrp="1"/>
          </p:cNvSpPr>
          <p:nvPr>
            <p:ph type="title"/>
          </p:nvPr>
        </p:nvSpPr>
        <p:spPr/>
        <p:txBody>
          <a:bodyPr/>
          <a:lstStyle/>
          <a:p>
            <a:r>
              <a:t>Cluster Analysis: K-Means</a:t>
            </a:r>
          </a:p>
        </p:txBody>
      </p:sp>
      <p:pic>
        <p:nvPicPr>
          <p:cNvPr id="4" name="Picture 3" descr="A screen shot of a computer generated image&#10;&#10;Description automatically generated">
            <a:extLst>
              <a:ext uri="{FF2B5EF4-FFF2-40B4-BE49-F238E27FC236}">
                <a16:creationId xmlns:a16="http://schemas.microsoft.com/office/drawing/2014/main" id="{F3CCC534-C8CE-356A-F85C-635B9A9DA549}"/>
              </a:ext>
            </a:extLst>
          </p:cNvPr>
          <p:cNvPicPr>
            <a:picLocks noChangeAspect="1"/>
          </p:cNvPicPr>
          <p:nvPr/>
        </p:nvPicPr>
        <p:blipFill>
          <a:blip r:embed="rId2"/>
          <a:stretch>
            <a:fillRect/>
          </a:stretch>
        </p:blipFill>
        <p:spPr>
          <a:xfrm>
            <a:off x="1097280" y="3782100"/>
            <a:ext cx="10058400" cy="2500551"/>
          </a:xfrm>
          <a:prstGeom prst="rect">
            <a:avLst/>
          </a:prstGeom>
        </p:spPr>
      </p:pic>
    </p:spTree>
    <p:extLst>
      <p:ext uri="{BB962C8B-B14F-4D97-AF65-F5344CB8AC3E}">
        <p14:creationId xmlns:p14="http://schemas.microsoft.com/office/powerpoint/2010/main" val="2135104878"/>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2359</TotalTime>
  <Words>2339</Words>
  <Application>Microsoft Macintosh PowerPoint</Application>
  <PresentationFormat>Widescreen</PresentationFormat>
  <Paragraphs>138</Paragraphs>
  <Slides>38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-apple-system</vt:lpstr>
      <vt:lpstr>Arial</vt:lpstr>
      <vt:lpstr>Calibri</vt:lpstr>
      <vt:lpstr>Goudy Old Style</vt:lpstr>
      <vt:lpstr>Speak Pro</vt:lpstr>
      <vt:lpstr>RetrospectVTI</vt:lpstr>
      <vt:lpstr>Clustering Assignment</vt:lpstr>
      <vt:lpstr>Data &amp; Feature Engineering</vt:lpstr>
      <vt:lpstr>Data &amp; Feature Engineering (Data Pipeline)</vt:lpstr>
      <vt:lpstr>TSNE</vt:lpstr>
      <vt:lpstr>TSNE</vt:lpstr>
      <vt:lpstr>Cluster Analysis: K-Means</vt:lpstr>
      <vt:lpstr>Cluster Analysis: K-Means</vt:lpstr>
      <vt:lpstr>Cluster Analysis: K-Means</vt:lpstr>
      <vt:lpstr>Cluster Analysis: K-Means</vt:lpstr>
      <vt:lpstr>Cluster Analysis: K-Means</vt:lpstr>
      <vt:lpstr>Cluster Analysis: K-Means</vt:lpstr>
      <vt:lpstr>Cluster Analysis: K-Means</vt:lpstr>
      <vt:lpstr>Cluster Analysis: K-Means</vt:lpstr>
      <vt:lpstr>Cluster Analysis: DBSCAN</vt:lpstr>
      <vt:lpstr>Cluster Analysis: DBSCAN</vt:lpstr>
      <vt:lpstr>Cluster Analysis: DBSCAN</vt:lpstr>
      <vt:lpstr>Cluster Analysis: Gaussian Mixture Model</vt:lpstr>
      <vt:lpstr>Cluster Analysis: Gaussian Mixture Model</vt:lpstr>
      <vt:lpstr>Cluster Analysis: Gaussian Mixture Model</vt:lpstr>
      <vt:lpstr>Cluster Analysis: Gaussian Mixture Model</vt:lpstr>
      <vt:lpstr>Cluster Analysis: Gaussian Mixture Model</vt:lpstr>
      <vt:lpstr>Cluster Analysis: “Best” Model</vt:lpstr>
      <vt:lpstr>Sampling To Overcome Imbalanced Data</vt:lpstr>
      <vt:lpstr>Sampling To Overcome Imbalanced Data</vt:lpstr>
      <vt:lpstr>Sampling: Changes to Clusters (K-Means)</vt:lpstr>
      <vt:lpstr>Sampling: Changes to Clusters (K-Means)</vt:lpstr>
      <vt:lpstr>Sampling: Changes to Clusters (K-means)</vt:lpstr>
      <vt:lpstr>Sampling: Changes to Clusters (DBScan)</vt:lpstr>
      <vt:lpstr>Sampling: Changes to Clusters (DBScan)</vt:lpstr>
      <vt:lpstr>Sampling: Changes to Clusters (DBScan)</vt:lpstr>
      <vt:lpstr>Sampling: Changes to Clusters (DBScan)</vt:lpstr>
      <vt:lpstr>Sampling: Changes to Clusters (GMM)</vt:lpstr>
      <vt:lpstr>Sampling: Changes to Clusters (GMM)</vt:lpstr>
      <vt:lpstr>Sampling: Changes to Clusters (GMM)</vt:lpstr>
      <vt:lpstr>Sampling: Changes to Clusters (GMM)</vt:lpstr>
      <vt:lpstr>Cluster Analysis: “Best” Model with Sampling</vt:lpstr>
      <vt:lpstr>Recommendation</vt:lpstr>
      <vt:lpstr>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Prepare for Applied Machine Learning with Python</dc:title>
  <dc:creator>Sue Metzger</dc:creator>
  <cp:lastModifiedBy>Shawn Shakibajahromi</cp:lastModifiedBy>
  <cp:revision>51</cp:revision>
  <dcterms:created xsi:type="dcterms:W3CDTF">2020-12-03T15:33:52Z</dcterms:created>
  <dcterms:modified xsi:type="dcterms:W3CDTF">2025-03-30T21:38:18Z</dcterms:modified>
</cp:coreProperties>
</file>